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305" r:id="rId5"/>
    <p:sldId id="276" r:id="rId6"/>
    <p:sldId id="287" r:id="rId7"/>
    <p:sldId id="282" r:id="rId8"/>
    <p:sldId id="278" r:id="rId9"/>
    <p:sldId id="279" r:id="rId10"/>
    <p:sldId id="281" r:id="rId11"/>
    <p:sldId id="290" r:id="rId12"/>
    <p:sldId id="283" r:id="rId13"/>
    <p:sldId id="291" r:id="rId14"/>
    <p:sldId id="286" r:id="rId15"/>
    <p:sldId id="284" r:id="rId16"/>
    <p:sldId id="289" r:id="rId17"/>
    <p:sldId id="292" r:id="rId1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00EAC4-31F0-42B1-B885-2EDB22EA59F6}" v="1" dt="2024-03-04T15:00:07.327"/>
    <p1510:client id="{57C0EE6A-7C2E-4E84-B948-7EA31FBE8F11}" v="1" dt="2024-03-05T07:52:17.4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4660"/>
  </p:normalViewPr>
  <p:slideViewPr>
    <p:cSldViewPr snapToGrid="0">
      <p:cViewPr varScale="1">
        <p:scale>
          <a:sx n="60" d="100"/>
          <a:sy n="60" d="100"/>
        </p:scale>
        <p:origin x="148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B Robson (CHS)" userId="3ab77d3c-000c-481a-b755-266daca6bb29" providerId="ADAL" clId="{57C0EE6A-7C2E-4E84-B948-7EA31FBE8F11}"/>
    <pc:docChg chg="undo custSel modSld">
      <pc:chgData name="Mr B Robson (CHS)" userId="3ab77d3c-000c-481a-b755-266daca6bb29" providerId="ADAL" clId="{57C0EE6A-7C2E-4E84-B948-7EA31FBE8F11}" dt="2024-03-05T07:54:21.381" v="43" actId="1076"/>
      <pc:docMkLst>
        <pc:docMk/>
      </pc:docMkLst>
      <pc:sldChg chg="modSp mod">
        <pc:chgData name="Mr B Robson (CHS)" userId="3ab77d3c-000c-481a-b755-266daca6bb29" providerId="ADAL" clId="{57C0EE6A-7C2E-4E84-B948-7EA31FBE8F11}" dt="2024-03-05T07:54:21.381" v="43" actId="1076"/>
        <pc:sldMkLst>
          <pc:docMk/>
          <pc:sldMk cId="2022302051" sldId="286"/>
        </pc:sldMkLst>
        <pc:spChg chg="mod">
          <ac:chgData name="Mr B Robson (CHS)" userId="3ab77d3c-000c-481a-b755-266daca6bb29" providerId="ADAL" clId="{57C0EE6A-7C2E-4E84-B948-7EA31FBE8F11}" dt="2024-03-05T07:54:21.381" v="43" actId="1076"/>
          <ac:spMkLst>
            <pc:docMk/>
            <pc:sldMk cId="2022302051" sldId="286"/>
            <ac:spMk id="3" creationId="{1C00F175-D453-4661-BD4B-A2F6931E700F}"/>
          </ac:spMkLst>
        </pc:spChg>
      </pc:sldChg>
      <pc:sldChg chg="modSp mod">
        <pc:chgData name="Mr B Robson (CHS)" userId="3ab77d3c-000c-481a-b755-266daca6bb29" providerId="ADAL" clId="{57C0EE6A-7C2E-4E84-B948-7EA31FBE8F11}" dt="2024-03-05T07:54:20.257" v="42" actId="20577"/>
        <pc:sldMkLst>
          <pc:docMk/>
          <pc:sldMk cId="927626799" sldId="289"/>
        </pc:sldMkLst>
        <pc:spChg chg="mod">
          <ac:chgData name="Mr B Robson (CHS)" userId="3ab77d3c-000c-481a-b755-266daca6bb29" providerId="ADAL" clId="{57C0EE6A-7C2E-4E84-B948-7EA31FBE8F11}" dt="2024-03-05T07:54:20.257" v="42" actId="20577"/>
          <ac:spMkLst>
            <pc:docMk/>
            <pc:sldMk cId="927626799" sldId="289"/>
            <ac:spMk id="3" creationId="{1C00F175-D453-4661-BD4B-A2F6931E700F}"/>
          </ac:spMkLst>
        </pc:spChg>
      </pc:sldChg>
      <pc:sldChg chg="addSp delSp modSp mod">
        <pc:chgData name="Mr B Robson (CHS)" userId="3ab77d3c-000c-481a-b755-266daca6bb29" providerId="ADAL" clId="{57C0EE6A-7C2E-4E84-B948-7EA31FBE8F11}" dt="2024-03-05T07:52:46.927" v="8" actId="1076"/>
        <pc:sldMkLst>
          <pc:docMk/>
          <pc:sldMk cId="398264239" sldId="291"/>
        </pc:sldMkLst>
        <pc:spChg chg="add mod">
          <ac:chgData name="Mr B Robson (CHS)" userId="3ab77d3c-000c-481a-b755-266daca6bb29" providerId="ADAL" clId="{57C0EE6A-7C2E-4E84-B948-7EA31FBE8F11}" dt="2024-03-05T07:52:17.420" v="0" actId="478"/>
          <ac:spMkLst>
            <pc:docMk/>
            <pc:sldMk cId="398264239" sldId="291"/>
            <ac:spMk id="3" creationId="{23060B9F-F6C7-9062-95DF-3554BD2FAF6D}"/>
          </ac:spMkLst>
        </pc:spChg>
        <pc:spChg chg="add mod">
          <ac:chgData name="Mr B Robson (CHS)" userId="3ab77d3c-000c-481a-b755-266daca6bb29" providerId="ADAL" clId="{57C0EE6A-7C2E-4E84-B948-7EA31FBE8F11}" dt="2024-03-05T07:52:46.927" v="8" actId="1076"/>
          <ac:spMkLst>
            <pc:docMk/>
            <pc:sldMk cId="398264239" sldId="291"/>
            <ac:spMk id="6" creationId="{62FAB43D-A2E4-7A47-81F0-A60E536D4E9D}"/>
          </ac:spMkLst>
        </pc:spChg>
        <pc:picChg chg="del">
          <ac:chgData name="Mr B Robson (CHS)" userId="3ab77d3c-000c-481a-b755-266daca6bb29" providerId="ADAL" clId="{57C0EE6A-7C2E-4E84-B948-7EA31FBE8F11}" dt="2024-03-05T07:52:17.420" v="0" actId="478"/>
          <ac:picMkLst>
            <pc:docMk/>
            <pc:sldMk cId="398264239" sldId="291"/>
            <ac:picMk id="1026" creationId="{CF738085-E4D2-419B-82D9-FEC609D1235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4B818B6-C84B-46D6-B586-FAC26D21ED78}" type="datetimeFigureOut">
              <a:rPr lang="en-GB" smtClean="0"/>
              <a:t>06/03/2024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2ABE252-94F5-4DAA-A90E-143656BBBC9D}" type="slidenum">
              <a:rPr lang="en-GB" smtClean="0"/>
              <a:t>‹#›</a:t>
            </a:fld>
            <a:endParaRPr lang="en-GB"/>
          </a:p>
        </p:txBody>
      </p:sp>
    </p:spTree>
    <p:extLst>
      <p:ext uri="{BB962C8B-B14F-4D97-AF65-F5344CB8AC3E}">
        <p14:creationId xmlns:p14="http://schemas.microsoft.com/office/powerpoint/2010/main" val="2998300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interestingliterature.com/2021/08/parable-of-the-good-samaritan-summary-analysis-meaning/"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solidFill>
                  <a:srgbClr val="222222"/>
                </a:solidFill>
                <a:latin typeface="Roboto" panose="020B0604020202020204" pitchFamily="2" charset="0"/>
              </a:rPr>
              <a:t>Lord, do not deal with us according to our sins.</a:t>
            </a:r>
            <a:endParaRPr lang="en-GB" dirty="0"/>
          </a:p>
        </p:txBody>
      </p:sp>
      <p:sp>
        <p:nvSpPr>
          <p:cNvPr id="4" name="Slide Number Placeholder 3"/>
          <p:cNvSpPr>
            <a:spLocks noGrp="1"/>
          </p:cNvSpPr>
          <p:nvPr>
            <p:ph type="sldNum" sz="quarter" idx="5"/>
          </p:nvPr>
        </p:nvSpPr>
        <p:spPr/>
        <p:txBody>
          <a:bodyPr/>
          <a:lstStyle/>
          <a:p>
            <a:fld id="{12ABE252-94F5-4DAA-A90E-143656BBBC9D}" type="slidenum">
              <a:rPr lang="en-GB" smtClean="0"/>
              <a:t>10</a:t>
            </a:fld>
            <a:endParaRPr lang="en-GB"/>
          </a:p>
        </p:txBody>
      </p:sp>
    </p:spTree>
    <p:extLst>
      <p:ext uri="{BB962C8B-B14F-4D97-AF65-F5344CB8AC3E}">
        <p14:creationId xmlns:p14="http://schemas.microsoft.com/office/powerpoint/2010/main" val="652451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hlinkClick r:id="rId3"/>
              </a:rPr>
              <a:t>A Summary and Analysis of the Parable of the Good Samaritan – Interesting Literature</a:t>
            </a:r>
            <a:endParaRPr lang="en-GB" sz="1800" b="0" i="0" dirty="0">
              <a:solidFill>
                <a:srgbClr val="000000"/>
              </a:solidFill>
              <a:effectLst/>
              <a:latin typeface="Abadi" panose="020B0604020104020204" pitchFamily="34" charset="0"/>
            </a:endParaRPr>
          </a:p>
          <a:p>
            <a:endParaRPr lang="en-GB" dirty="0"/>
          </a:p>
        </p:txBody>
      </p:sp>
      <p:sp>
        <p:nvSpPr>
          <p:cNvPr id="4" name="Slide Number Placeholder 3"/>
          <p:cNvSpPr>
            <a:spLocks noGrp="1"/>
          </p:cNvSpPr>
          <p:nvPr>
            <p:ph type="sldNum" sz="quarter" idx="5"/>
          </p:nvPr>
        </p:nvSpPr>
        <p:spPr/>
        <p:txBody>
          <a:bodyPr/>
          <a:lstStyle/>
          <a:p>
            <a:fld id="{12ABE252-94F5-4DAA-A90E-143656BBBC9D}" type="slidenum">
              <a:rPr lang="en-GB" smtClean="0"/>
              <a:t>11</a:t>
            </a:fld>
            <a:endParaRPr lang="en-GB"/>
          </a:p>
        </p:txBody>
      </p:sp>
    </p:spTree>
    <p:extLst>
      <p:ext uri="{BB962C8B-B14F-4D97-AF65-F5344CB8AC3E}">
        <p14:creationId xmlns:p14="http://schemas.microsoft.com/office/powerpoint/2010/main" val="23708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78F87-3FBB-43C1-9854-192AC82715E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BC5BD16-7376-40C2-A755-F6CEAFEECA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F743702-C1F6-43BF-B6B7-923E1616A8CF}"/>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2D75B5FD-4697-4603-89A6-B9AD247854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FA86E8-5AD9-493F-AC2A-E60CEEC9B2D8}"/>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409290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4DBFB-D31B-4500-9386-4905C845F01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F8C7A9F-9D23-473B-8F9A-EB946D95F21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924A222-D5B5-44D2-B89F-77CFF95705FA}"/>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A96EC2C5-ABF7-4EC0-A61B-77E40904FB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BD1945-A818-4390-A72D-FF4324047871}"/>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1934135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B3C85D-40F2-4B04-8B0B-FAC3ED82216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330A151-4F35-4BD1-8CEC-FA8DFAAD3D0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363D157-16CA-457F-AE65-694B1C9C9DAD}"/>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9CC47B35-B262-44B5-B5F8-2C799CE56B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D94501-EB6D-46F5-A9AA-75897F9E2985}"/>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3782096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27E60-6565-43D6-8FAE-449A1899CC5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DD16E2-E23E-4A5A-A028-A297EA3BF98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A116555-2B68-4F66-8A61-87315C880FBE}"/>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A7185C18-C3F6-4952-9DB1-21FC665A7B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587A06-8B3B-4A17-932E-EF85C571FBAC}"/>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167855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31DFD-360F-44C6-BCE6-BE575513D1A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83B83F3-F82E-4120-A65B-D20C02616E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0ACD510-D1D5-4805-9EC3-D696FE1BBB21}"/>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C360E987-2083-4803-A3E5-DD34B7575D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BC8CD0-8BBC-4BB8-B1B8-92F8E383772C}"/>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2560268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6B77E-5FD1-4894-8E71-11FE7B43151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3BD8DF9-A9BD-4ABC-A91F-DD8DE124CE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08A6C2A-CC02-4806-BDC1-17775688459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FC2E1F2-E6E2-4C6F-886F-55B0FC83C1CA}"/>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6" name="Footer Placeholder 5">
            <a:extLst>
              <a:ext uri="{FF2B5EF4-FFF2-40B4-BE49-F238E27FC236}">
                <a16:creationId xmlns:a16="http://schemas.microsoft.com/office/drawing/2014/main" id="{CCD12762-1522-45B2-88C3-03A58075D6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3FB2A8-6C3A-414E-B428-200CE381ED9A}"/>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1146072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915CB-B681-43D4-B0DC-3B957233885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F8AB2E1-E996-4CDF-9FB4-A8F8F17448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1B6D203-0BC1-43BB-9E32-6F4B0FEBD1D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E1E1DA0-7CE0-4149-83E7-A25BE6988B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AFC094-8EBF-45C4-8ED0-D42C56770B3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4806E23-42EF-46EE-A62E-2500E9181681}"/>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8" name="Footer Placeholder 7">
            <a:extLst>
              <a:ext uri="{FF2B5EF4-FFF2-40B4-BE49-F238E27FC236}">
                <a16:creationId xmlns:a16="http://schemas.microsoft.com/office/drawing/2014/main" id="{56767A3E-F9B1-4BD1-91FF-871603592B2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0C476B-C250-4D48-97BA-AB0A75656EFA}"/>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1705882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B003-31B3-4D44-9638-EC415F9F96E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6FCF042-FF45-4DFB-AEEE-CB3DE26342C0}"/>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4" name="Footer Placeholder 3">
            <a:extLst>
              <a:ext uri="{FF2B5EF4-FFF2-40B4-BE49-F238E27FC236}">
                <a16:creationId xmlns:a16="http://schemas.microsoft.com/office/drawing/2014/main" id="{246B9CC2-CB1C-43D7-BFE9-78A401152DF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550A3B-6E15-4975-AB3C-B1545E4394F0}"/>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4195786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282D60-A913-4A0F-B00D-A90D67D64183}"/>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3" name="Footer Placeholder 2">
            <a:extLst>
              <a:ext uri="{FF2B5EF4-FFF2-40B4-BE49-F238E27FC236}">
                <a16:creationId xmlns:a16="http://schemas.microsoft.com/office/drawing/2014/main" id="{2F007ECD-6CE5-4A94-8121-FB9AEEA3A9C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4BEF8F-5BBF-4ABD-841C-518BD028D14D}"/>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1240403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5020-BF54-4BBF-B2D5-50D8B85BAC2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0E1B18D-3F55-46A8-8F57-F51FC29938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2564DFD-0A05-451D-B664-59F02F2FE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45657E3-9A5D-4E13-8D50-5D2731E6F8C9}"/>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6" name="Footer Placeholder 5">
            <a:extLst>
              <a:ext uri="{FF2B5EF4-FFF2-40B4-BE49-F238E27FC236}">
                <a16:creationId xmlns:a16="http://schemas.microsoft.com/office/drawing/2014/main" id="{1EABF03E-0798-45A4-B042-ECB381745A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269D035-0308-4BAA-BC45-840ADBEC5737}"/>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2467077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FD56-41A6-422A-A2A5-931E9112B2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A82CB4-8C04-41AF-B2A8-3F57AC227D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674E51-C238-4550-98A3-C71B4BD39F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41568D4-E8BE-4A4A-95D2-65624172CB55}"/>
              </a:ext>
            </a:extLst>
          </p:cNvPr>
          <p:cNvSpPr>
            <a:spLocks noGrp="1"/>
          </p:cNvSpPr>
          <p:nvPr>
            <p:ph type="dt" sz="half" idx="10"/>
          </p:nvPr>
        </p:nvSpPr>
        <p:spPr/>
        <p:txBody>
          <a:bodyPr/>
          <a:lstStyle/>
          <a:p>
            <a:fld id="{FDDD53F1-6DF0-4482-854D-7C3F5DB0A71D}" type="datetimeFigureOut">
              <a:rPr lang="en-GB" smtClean="0"/>
              <a:t>06/03/2024</a:t>
            </a:fld>
            <a:endParaRPr lang="en-GB"/>
          </a:p>
        </p:txBody>
      </p:sp>
      <p:sp>
        <p:nvSpPr>
          <p:cNvPr id="6" name="Footer Placeholder 5">
            <a:extLst>
              <a:ext uri="{FF2B5EF4-FFF2-40B4-BE49-F238E27FC236}">
                <a16:creationId xmlns:a16="http://schemas.microsoft.com/office/drawing/2014/main" id="{E47C04C6-1A23-4C90-8EBB-6FD66CDE7A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ABD172-6907-4471-8D19-30AC41B3A051}"/>
              </a:ext>
            </a:extLst>
          </p:cNvPr>
          <p:cNvSpPr>
            <a:spLocks noGrp="1"/>
          </p:cNvSpPr>
          <p:nvPr>
            <p:ph type="sldNum" sz="quarter" idx="12"/>
          </p:nvPr>
        </p:nvSpPr>
        <p:spPr/>
        <p:txBody>
          <a:bodyPr/>
          <a:lstStyle/>
          <a:p>
            <a:fld id="{74DED7DB-4D9B-489E-98CD-8846C416576B}" type="slidenum">
              <a:rPr lang="en-GB" smtClean="0"/>
              <a:t>‹#›</a:t>
            </a:fld>
            <a:endParaRPr lang="en-GB"/>
          </a:p>
        </p:txBody>
      </p:sp>
    </p:spTree>
    <p:extLst>
      <p:ext uri="{BB962C8B-B14F-4D97-AF65-F5344CB8AC3E}">
        <p14:creationId xmlns:p14="http://schemas.microsoft.com/office/powerpoint/2010/main" val="345696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F58E05-251C-401B-9520-B33F47BC01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923873F-9DE1-4A83-862A-C3B7D2E6B6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EE638B8-8631-431F-83A4-807DDA3DC2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D53F1-6DF0-4482-854D-7C3F5DB0A71D}" type="datetimeFigureOut">
              <a:rPr lang="en-GB" smtClean="0"/>
              <a:t>06/03/2024</a:t>
            </a:fld>
            <a:endParaRPr lang="en-GB"/>
          </a:p>
        </p:txBody>
      </p:sp>
      <p:sp>
        <p:nvSpPr>
          <p:cNvPr id="5" name="Footer Placeholder 4">
            <a:extLst>
              <a:ext uri="{FF2B5EF4-FFF2-40B4-BE49-F238E27FC236}">
                <a16:creationId xmlns:a16="http://schemas.microsoft.com/office/drawing/2014/main" id="{00AF395B-1785-416C-A671-ACBB64D560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E33DA5F-4429-455A-9E30-52DDFA63D2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ED7DB-4D9B-489E-98CD-8846C416576B}" type="slidenum">
              <a:rPr lang="en-GB" smtClean="0"/>
              <a:t>‹#›</a:t>
            </a:fld>
            <a:endParaRPr lang="en-GB"/>
          </a:p>
        </p:txBody>
      </p:sp>
    </p:spTree>
    <p:extLst>
      <p:ext uri="{BB962C8B-B14F-4D97-AF65-F5344CB8AC3E}">
        <p14:creationId xmlns:p14="http://schemas.microsoft.com/office/powerpoint/2010/main" val="3886439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biblegateway.com/passage/?search=luke%2010:25-37&amp;version=NIV#fen-NIV-25391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www.biblegateway.com/passage/?search=luke%2010:25-37&amp;version=NIV#fen-NIV-25399c" TargetMode="External"/><Relationship Id="rId4" Type="http://schemas.openxmlformats.org/officeDocument/2006/relationships/hyperlink" Target="https://www.biblegateway.com/passage/?search=luke%2010:25-37&amp;version=NIV#fen-NIV-25391b"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00F175-D453-4661-BD4B-A2F6931E700F}"/>
              </a:ext>
            </a:extLst>
          </p:cNvPr>
          <p:cNvSpPr>
            <a:spLocks noGrp="1"/>
          </p:cNvSpPr>
          <p:nvPr>
            <p:ph type="subTitle" idx="1"/>
          </p:nvPr>
        </p:nvSpPr>
        <p:spPr/>
        <p:txBody>
          <a:bodyPr>
            <a:normAutofit/>
          </a:bodyPr>
          <a:lstStyle/>
          <a:p>
            <a:pPr marL="0" indent="0">
              <a:buNone/>
            </a:pPr>
            <a:endParaRPr lang="en-GB" dirty="0">
              <a:latin typeface="ADLaM Display" panose="02010000000000000000" pitchFamily="2" charset="0"/>
              <a:ea typeface="ADLaM Display" panose="02010000000000000000" pitchFamily="2" charset="0"/>
              <a:cs typeface="ADLaM Display" panose="02010000000000000000" pitchFamily="2" charset="0"/>
            </a:endParaRPr>
          </a:p>
          <a:p>
            <a:endParaRPr lang="en-GB" dirty="0">
              <a:latin typeface="ADLaM Display" panose="02010000000000000000" pitchFamily="2" charset="0"/>
              <a:ea typeface="ADLaM Display" panose="02010000000000000000" pitchFamily="2" charset="0"/>
              <a:cs typeface="ADLaM Display" panose="02010000000000000000" pitchFamily="2" charset="0"/>
            </a:endParaRP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latin typeface="ADLaM Display" panose="02010000000000000000" pitchFamily="2" charset="0"/>
              <a:ea typeface="ADLaM Display" panose="02010000000000000000" pitchFamily="2" charset="0"/>
              <a:cs typeface="ADLaM Display" panose="02010000000000000000" pitchFamily="2" charset="0"/>
            </a:endParaRPr>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latin typeface="ADLaM Display" panose="02010000000000000000" pitchFamily="2" charset="0"/>
              <a:ea typeface="ADLaM Display" panose="02010000000000000000" pitchFamily="2" charset="0"/>
              <a:cs typeface="ADLaM Display" panose="02010000000000000000" pitchFamily="2" charset="0"/>
            </a:endParaRPr>
          </a:p>
        </p:txBody>
      </p:sp>
      <p:pic>
        <p:nvPicPr>
          <p:cNvPr id="10" name="Picture 9">
            <a:extLst>
              <a:ext uri="{FF2B5EF4-FFF2-40B4-BE49-F238E27FC236}">
                <a16:creationId xmlns:a16="http://schemas.microsoft.com/office/drawing/2014/main" id="{741A6256-55C0-AAF5-CDD9-132065D057C8}"/>
              </a:ext>
            </a:extLst>
          </p:cNvPr>
          <p:cNvPicPr>
            <a:picLocks noChangeAspect="1"/>
          </p:cNvPicPr>
          <p:nvPr/>
        </p:nvPicPr>
        <p:blipFill>
          <a:blip r:embed="rId2">
            <a:extLst>
              <a:ext uri="{BEBA8EAE-BF5A-486C-A8C5-ECC9F3942E4B}">
                <a14:imgProps xmlns:a14="http://schemas.microsoft.com/office/drawing/2010/main">
                  <a14:imgLayer r:embed="rId3">
                    <a14:imgEffect>
                      <a14:saturation sat="33000"/>
                    </a14:imgEffect>
                  </a14:imgLayer>
                </a14:imgProps>
              </a:ext>
            </a:extLst>
          </a:blip>
          <a:stretch>
            <a:fillRect/>
          </a:stretch>
        </p:blipFill>
        <p:spPr>
          <a:xfrm>
            <a:off x="6991928" y="997420"/>
            <a:ext cx="4897784" cy="4919761"/>
          </a:xfrm>
          <a:prstGeom prst="rect">
            <a:avLst/>
          </a:prstGeom>
          <a:ln>
            <a:noFill/>
          </a:ln>
          <a:effectLst>
            <a:softEdge rad="112500"/>
          </a:effectLst>
        </p:spPr>
      </p:pic>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latin typeface="ADLaM Display" panose="02010000000000000000" pitchFamily="2" charset="0"/>
              <a:ea typeface="ADLaM Display" panose="02010000000000000000" pitchFamily="2" charset="0"/>
              <a:cs typeface="ADLaM Display" panose="02010000000000000000" pitchFamily="2" charset="0"/>
            </a:endParaRPr>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latin typeface="ADLaM Display" panose="02010000000000000000" pitchFamily="2" charset="0"/>
              <a:ea typeface="ADLaM Display" panose="02010000000000000000" pitchFamily="2" charset="0"/>
              <a:cs typeface="ADLaM Display" panose="02010000000000000000" pitchFamily="2" charset="0"/>
            </a:endParaRPr>
          </a:p>
        </p:txBody>
      </p:sp>
      <p:sp>
        <p:nvSpPr>
          <p:cNvPr id="2" name="Title 3">
            <a:extLst>
              <a:ext uri="{FF2B5EF4-FFF2-40B4-BE49-F238E27FC236}">
                <a16:creationId xmlns:a16="http://schemas.microsoft.com/office/drawing/2014/main" id="{9A22E97E-F113-5A56-9885-9F53561629E6}"/>
              </a:ext>
            </a:extLst>
          </p:cNvPr>
          <p:cNvSpPr txBox="1">
            <a:spLocks/>
          </p:cNvSpPr>
          <p:nvPr/>
        </p:nvSpPr>
        <p:spPr>
          <a:xfrm>
            <a:off x="1643107" y="602071"/>
            <a:ext cx="9144000" cy="206161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4400" b="1" dirty="0">
              <a:latin typeface="ADLaM Display" panose="02010000000000000000" pitchFamily="2" charset="0"/>
              <a:ea typeface="ADLaM Display" panose="02010000000000000000" pitchFamily="2" charset="0"/>
              <a:cs typeface="ADLaM Display" panose="02010000000000000000" pitchFamily="2" charset="0"/>
            </a:endParaRPr>
          </a:p>
        </p:txBody>
      </p:sp>
      <p:sp>
        <p:nvSpPr>
          <p:cNvPr id="6" name="TextBox 5">
            <a:extLst>
              <a:ext uri="{FF2B5EF4-FFF2-40B4-BE49-F238E27FC236}">
                <a16:creationId xmlns:a16="http://schemas.microsoft.com/office/drawing/2014/main" id="{B2619243-0B7F-F821-9D1E-EE48A1423CD8}"/>
              </a:ext>
            </a:extLst>
          </p:cNvPr>
          <p:cNvSpPr txBox="1"/>
          <p:nvPr/>
        </p:nvSpPr>
        <p:spPr>
          <a:xfrm>
            <a:off x="624492" y="491395"/>
            <a:ext cx="7401908" cy="5504135"/>
          </a:xfrm>
          <a:prstGeom prst="rect">
            <a:avLst/>
          </a:prstGeom>
          <a:noFill/>
        </p:spPr>
        <p:txBody>
          <a:bodyPr wrap="square" rtlCol="0">
            <a:spAutoFit/>
          </a:bodyPr>
          <a:lstStyle/>
          <a:p>
            <a:pPr>
              <a:lnSpc>
                <a:spcPct val="107000"/>
              </a:lnSpc>
              <a:spcAft>
                <a:spcPts val="800"/>
              </a:spcAft>
            </a:pPr>
            <a:endParaRPr lang="en-GB" sz="2300" b="1" kern="0" dirty="0">
              <a:effectLst/>
              <a:latin typeface="ADLaM Display" panose="02010000000000000000" pitchFamily="2" charset="0"/>
              <a:ea typeface="ADLaM Display" panose="02010000000000000000" pitchFamily="2" charset="0"/>
              <a:cs typeface="ADLaM Display" panose="02010000000000000000" pitchFamily="2" charset="0"/>
            </a:endParaRPr>
          </a:p>
          <a:p>
            <a:pPr>
              <a:lnSpc>
                <a:spcPct val="107000"/>
              </a:lnSpc>
              <a:spcAft>
                <a:spcPts val="800"/>
              </a:spcAft>
            </a:pPr>
            <a:r>
              <a:rPr lang="en-GB" sz="2300" b="1" i="0" dirty="0">
                <a:solidFill>
                  <a:srgbClr val="000000"/>
                </a:solidFill>
                <a:effectLst/>
                <a:latin typeface="ADLaM Display" panose="02010000000000000000" pitchFamily="2" charset="0"/>
                <a:ea typeface="ADLaM Display" panose="02010000000000000000" pitchFamily="2" charset="0"/>
                <a:cs typeface="ADLaM Display" panose="02010000000000000000" pitchFamily="2" charset="0"/>
              </a:rPr>
              <a:t>Lent, immerses us in a bath of purification</a:t>
            </a:r>
            <a:r>
              <a:rPr lang="en-GB" sz="2300" b="1" i="0" kern="0" dirty="0">
                <a:solidFill>
                  <a:srgbClr val="000000"/>
                </a:solidFill>
                <a:latin typeface="ADLaM Display" panose="02010000000000000000" pitchFamily="2" charset="0"/>
                <a:ea typeface="ADLaM Display" panose="02010000000000000000" pitchFamily="2" charset="0"/>
                <a:cs typeface="ADLaM Display" panose="02010000000000000000" pitchFamily="2" charset="0"/>
              </a:rPr>
              <a:t>. It </a:t>
            </a:r>
            <a:r>
              <a:rPr lang="en-GB" sz="2300" b="1" kern="0" dirty="0">
                <a:effectLst/>
                <a:latin typeface="ADLaM Display" panose="02010000000000000000" pitchFamily="2" charset="0"/>
                <a:ea typeface="ADLaM Display" panose="02010000000000000000" pitchFamily="2" charset="0"/>
                <a:cs typeface="ADLaM Display" panose="02010000000000000000" pitchFamily="2" charset="0"/>
              </a:rPr>
              <a:t>helps us to remove all the cosmetics that we  use in order to appear presentable. </a:t>
            </a:r>
            <a:endParaRPr lang="en-GB" sz="2300" b="1" kern="100" dirty="0">
              <a:solidFill>
                <a:srgbClr val="000000"/>
              </a:solidFill>
              <a:latin typeface="ADLaM Display" panose="02010000000000000000" pitchFamily="2" charset="0"/>
              <a:ea typeface="ADLaM Display" panose="02010000000000000000" pitchFamily="2" charset="0"/>
              <a:cs typeface="ADLaM Display" panose="02010000000000000000" pitchFamily="2" charset="0"/>
            </a:endParaRPr>
          </a:p>
          <a:p>
            <a:pPr>
              <a:lnSpc>
                <a:spcPct val="107000"/>
              </a:lnSpc>
              <a:spcAft>
                <a:spcPts val="800"/>
              </a:spcAft>
            </a:pPr>
            <a:endParaRPr lang="en-GB" sz="2300" b="1" kern="0" dirty="0">
              <a:effectLst/>
              <a:latin typeface="ADLaM Display" panose="02010000000000000000" pitchFamily="2" charset="0"/>
              <a:ea typeface="ADLaM Display" panose="02010000000000000000" pitchFamily="2" charset="0"/>
              <a:cs typeface="ADLaM Display" panose="02010000000000000000" pitchFamily="2" charset="0"/>
            </a:endParaRPr>
          </a:p>
          <a:p>
            <a:pPr>
              <a:lnSpc>
                <a:spcPct val="107000"/>
              </a:lnSpc>
              <a:spcAft>
                <a:spcPts val="800"/>
              </a:spcAft>
            </a:pPr>
            <a:r>
              <a:rPr lang="en-GB" sz="2300" b="1" kern="0" dirty="0">
                <a:effectLst/>
                <a:latin typeface="ADLaM Display" panose="02010000000000000000" pitchFamily="2" charset="0"/>
                <a:ea typeface="ADLaM Display" panose="02010000000000000000" pitchFamily="2" charset="0"/>
                <a:cs typeface="ADLaM Display" panose="02010000000000000000" pitchFamily="2" charset="0"/>
              </a:rPr>
              <a:t>Life is not a play; Lent invites us to come down from the stage and return to the heart, to the reality of who we are: a return to the heart and the truth.</a:t>
            </a:r>
            <a:endParaRPr lang="en-GB" sz="2300" b="1" kern="100" dirty="0">
              <a:latin typeface="ADLaM Display" panose="02010000000000000000" pitchFamily="2" charset="0"/>
              <a:ea typeface="ADLaM Display" panose="02010000000000000000" pitchFamily="2" charset="0"/>
              <a:cs typeface="ADLaM Display" panose="02010000000000000000" pitchFamily="2" charset="0"/>
            </a:endParaRPr>
          </a:p>
          <a:p>
            <a:pPr>
              <a:lnSpc>
                <a:spcPct val="107000"/>
              </a:lnSpc>
              <a:spcAft>
                <a:spcPts val="800"/>
              </a:spcAft>
            </a:pPr>
            <a:endParaRPr lang="en-GB" sz="2300" b="1" kern="0" dirty="0">
              <a:effectLst/>
              <a:latin typeface="ADLaM Display" panose="02010000000000000000" pitchFamily="2" charset="0"/>
              <a:ea typeface="ADLaM Display" panose="02010000000000000000" pitchFamily="2" charset="0"/>
              <a:cs typeface="ADLaM Display" panose="02010000000000000000" pitchFamily="2" charset="0"/>
            </a:endParaRPr>
          </a:p>
          <a:p>
            <a:pPr>
              <a:lnSpc>
                <a:spcPct val="107000"/>
              </a:lnSpc>
              <a:spcAft>
                <a:spcPts val="800"/>
              </a:spcAft>
            </a:pPr>
            <a:r>
              <a:rPr lang="en-GB" sz="2300" b="1" kern="100" dirty="0">
                <a:solidFill>
                  <a:srgbClr val="000000"/>
                </a:solidFill>
                <a:effectLst/>
                <a:latin typeface="ADLaM Display" panose="02010000000000000000" pitchFamily="2" charset="0"/>
                <a:ea typeface="ADLaM Display" panose="02010000000000000000" pitchFamily="2" charset="0"/>
                <a:cs typeface="ADLaM Display" panose="02010000000000000000" pitchFamily="2" charset="0"/>
              </a:rPr>
              <a:t>Let us acknowledge our real identity, removing the masks we so often wear. </a:t>
            </a:r>
            <a:r>
              <a:rPr lang="en-GB" sz="2300" b="1" kern="0" dirty="0">
                <a:latin typeface="ADLaM Display" panose="02010000000000000000" pitchFamily="2" charset="0"/>
                <a:ea typeface="ADLaM Display" panose="02010000000000000000" pitchFamily="2" charset="0"/>
                <a:cs typeface="ADLaM Display" panose="02010000000000000000" pitchFamily="2" charset="0"/>
              </a:rPr>
              <a:t>L</a:t>
            </a:r>
            <a:r>
              <a:rPr lang="en-GB" sz="2300" b="1" kern="0" dirty="0">
                <a:effectLst/>
                <a:latin typeface="ADLaM Display" panose="02010000000000000000" pitchFamily="2" charset="0"/>
                <a:ea typeface="ADLaM Display" panose="02010000000000000000" pitchFamily="2" charset="0"/>
                <a:cs typeface="ADLaM Display" panose="02010000000000000000" pitchFamily="2" charset="0"/>
              </a:rPr>
              <a:t>et us not be afraid to strip ourselves of worldly trappings and return to the heart, returning to what is essential.</a:t>
            </a:r>
            <a:endParaRPr lang="en-GB" sz="2300" b="1" kern="100" dirty="0">
              <a:effectLst/>
              <a:latin typeface="ADLaM Display" panose="02010000000000000000" pitchFamily="2" charset="0"/>
              <a:ea typeface="ADLaM Display" panose="02010000000000000000" pitchFamily="2" charset="0"/>
              <a:cs typeface="ADLaM Display" panose="02010000000000000000" pitchFamily="2" charset="0"/>
            </a:endParaRPr>
          </a:p>
        </p:txBody>
      </p:sp>
      <p:sp>
        <p:nvSpPr>
          <p:cNvPr id="12" name="TextBox 11">
            <a:extLst>
              <a:ext uri="{FF2B5EF4-FFF2-40B4-BE49-F238E27FC236}">
                <a16:creationId xmlns:a16="http://schemas.microsoft.com/office/drawing/2014/main" id="{BB79DDBD-3BAC-DB33-0DED-A6B78CE45215}"/>
              </a:ext>
            </a:extLst>
          </p:cNvPr>
          <p:cNvSpPr txBox="1"/>
          <p:nvPr/>
        </p:nvSpPr>
        <p:spPr>
          <a:xfrm>
            <a:off x="623050" y="277842"/>
            <a:ext cx="11184114" cy="561949"/>
          </a:xfrm>
          <a:prstGeom prst="rect">
            <a:avLst/>
          </a:prstGeom>
          <a:noFill/>
        </p:spPr>
        <p:txBody>
          <a:bodyPr wrap="square" rtlCol="0">
            <a:spAutoFit/>
          </a:bodyPr>
          <a:lstStyle/>
          <a:p>
            <a:pPr>
              <a:lnSpc>
                <a:spcPct val="107000"/>
              </a:lnSpc>
              <a:spcAft>
                <a:spcPts val="800"/>
              </a:spcAft>
            </a:pPr>
            <a:r>
              <a:rPr lang="en-GB" sz="3000" b="1" kern="0" dirty="0">
                <a:effectLst/>
                <a:latin typeface="ADLaM Display" panose="02010000000000000000" pitchFamily="2" charset="0"/>
                <a:ea typeface="ADLaM Display" panose="02010000000000000000" pitchFamily="2" charset="0"/>
                <a:cs typeface="ADLaM Display" panose="02010000000000000000" pitchFamily="2" charset="0"/>
              </a:rPr>
              <a:t>Pope Francis’s Ash Wednesday Homily, 14</a:t>
            </a:r>
            <a:r>
              <a:rPr lang="en-GB" sz="3000" b="1" kern="0" baseline="30000" dirty="0">
                <a:effectLst/>
                <a:latin typeface="ADLaM Display" panose="02010000000000000000" pitchFamily="2" charset="0"/>
                <a:ea typeface="ADLaM Display" panose="02010000000000000000" pitchFamily="2" charset="0"/>
                <a:cs typeface="ADLaM Display" panose="02010000000000000000" pitchFamily="2" charset="0"/>
              </a:rPr>
              <a:t>th</a:t>
            </a:r>
            <a:r>
              <a:rPr lang="en-GB" sz="3000" b="1" kern="0" dirty="0">
                <a:effectLst/>
                <a:latin typeface="ADLaM Display" panose="02010000000000000000" pitchFamily="2" charset="0"/>
                <a:ea typeface="ADLaM Display" panose="02010000000000000000" pitchFamily="2" charset="0"/>
                <a:cs typeface="ADLaM Display" panose="02010000000000000000" pitchFamily="2" charset="0"/>
              </a:rPr>
              <a:t> February 2024</a:t>
            </a:r>
            <a:endParaRPr lang="en-GB" sz="3000" b="1" kern="100" dirty="0">
              <a:effectLst/>
              <a:latin typeface="ADLaM Display" panose="02010000000000000000" pitchFamily="2" charset="0"/>
              <a:ea typeface="ADLaM Display" panose="02010000000000000000" pitchFamily="2" charset="0"/>
              <a:cs typeface="ADLaM Display" panose="02010000000000000000" pitchFamily="2" charset="0"/>
            </a:endParaRPr>
          </a:p>
        </p:txBody>
      </p:sp>
    </p:spTree>
    <p:extLst>
      <p:ext uri="{BB962C8B-B14F-4D97-AF65-F5344CB8AC3E}">
        <p14:creationId xmlns:p14="http://schemas.microsoft.com/office/powerpoint/2010/main" val="2825672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66775" y="120213"/>
            <a:ext cx="10515600" cy="803747"/>
          </a:xfrm>
        </p:spPr>
        <p:txBody>
          <a:bodyPr>
            <a:normAutofit/>
          </a:bodyPr>
          <a:lstStyle/>
          <a:p>
            <a:pPr algn="ctr"/>
            <a:br>
              <a:rPr lang="en-GB" sz="2500" dirty="0"/>
            </a:br>
            <a:endParaRPr lang="en-GB" sz="2500" b="1" dirty="0">
              <a:latin typeface="+mn-lt"/>
            </a:endParaRP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64939" y="5117704"/>
            <a:ext cx="1177722" cy="1188678"/>
          </a:xfrm>
          <a:prstGeom prst="rect">
            <a:avLst/>
          </a:prstGeom>
          <a:noFill/>
        </p:spPr>
      </p:pic>
      <p:sp>
        <p:nvSpPr>
          <p:cNvPr id="3" name="Content Placeholder 2">
            <a:extLst>
              <a:ext uri="{FF2B5EF4-FFF2-40B4-BE49-F238E27FC236}">
                <a16:creationId xmlns:a16="http://schemas.microsoft.com/office/drawing/2014/main" id="{23060B9F-F6C7-9062-95DF-3554BD2FAF6D}"/>
              </a:ext>
            </a:extLst>
          </p:cNvPr>
          <p:cNvSpPr>
            <a:spLocks noGrp="1"/>
          </p:cNvSpPr>
          <p:nvPr>
            <p:ph idx="1"/>
          </p:nvPr>
        </p:nvSpPr>
        <p:spPr/>
        <p:txBody>
          <a:bodyPr/>
          <a:lstStyle/>
          <a:p>
            <a:endParaRPr lang="en-GB"/>
          </a:p>
        </p:txBody>
      </p:sp>
      <p:sp>
        <p:nvSpPr>
          <p:cNvPr id="6" name="TextBox 5">
            <a:extLst>
              <a:ext uri="{FF2B5EF4-FFF2-40B4-BE49-F238E27FC236}">
                <a16:creationId xmlns:a16="http://schemas.microsoft.com/office/drawing/2014/main" id="{62FAB43D-A2E4-7A47-81F0-A60E536D4E9D}"/>
              </a:ext>
            </a:extLst>
          </p:cNvPr>
          <p:cNvSpPr txBox="1"/>
          <p:nvPr/>
        </p:nvSpPr>
        <p:spPr>
          <a:xfrm>
            <a:off x="947237" y="1193700"/>
            <a:ext cx="10297525" cy="4058868"/>
          </a:xfrm>
          <a:prstGeom prst="rect">
            <a:avLst/>
          </a:prstGeom>
          <a:noFill/>
        </p:spPr>
        <p:txBody>
          <a:bodyPr wrap="square">
            <a:spAutoFit/>
          </a:bodyPr>
          <a:lstStyle/>
          <a:p>
            <a:pPr>
              <a:lnSpc>
                <a:spcPct val="107000"/>
              </a:lnSpc>
              <a:spcAft>
                <a:spcPts val="800"/>
              </a:spcAft>
            </a:pPr>
            <a:r>
              <a:rPr lang="en-GB" sz="2800" b="1" kern="0" dirty="0">
                <a:effectLst/>
                <a:latin typeface="ADLaM Display" panose="02010000000000000000" pitchFamily="2" charset="0"/>
                <a:ea typeface="ADLaM Display" panose="02010000000000000000" pitchFamily="2" charset="0"/>
                <a:cs typeface="ADLaM Display" panose="02010000000000000000" pitchFamily="2" charset="0"/>
              </a:rPr>
              <a:t>Gospel, Luke 6:36-38</a:t>
            </a:r>
            <a:endParaRPr lang="en-GB" sz="2800" b="1" kern="100" dirty="0">
              <a:effectLst/>
              <a:latin typeface="ADLaM Display" panose="02010000000000000000" pitchFamily="2" charset="0"/>
              <a:ea typeface="ADLaM Display" panose="02010000000000000000" pitchFamily="2" charset="0"/>
              <a:cs typeface="ADLaM Display" panose="02010000000000000000" pitchFamily="2" charset="0"/>
            </a:endParaRPr>
          </a:p>
          <a:p>
            <a:pPr fontAlgn="base">
              <a:lnSpc>
                <a:spcPct val="107000"/>
              </a:lnSpc>
              <a:spcAft>
                <a:spcPts val="800"/>
              </a:spcAft>
            </a:pPr>
            <a:r>
              <a:rPr lang="en-GB" sz="2800" kern="0" dirty="0">
                <a:effectLst/>
                <a:latin typeface="ADLaM Display" panose="02010000000000000000" pitchFamily="2" charset="0"/>
                <a:ea typeface="ADLaM Display" panose="02010000000000000000" pitchFamily="2" charset="0"/>
                <a:cs typeface="ADLaM Display" panose="02010000000000000000" pitchFamily="2" charset="0"/>
              </a:rPr>
              <a:t>Be compassionate just as your Father is compassionate.</a:t>
            </a:r>
            <a:endParaRPr lang="en-GB" sz="2800" kern="100" dirty="0">
              <a:effectLst/>
              <a:latin typeface="ADLaM Display" panose="02010000000000000000" pitchFamily="2" charset="0"/>
              <a:ea typeface="ADLaM Display" panose="02010000000000000000" pitchFamily="2" charset="0"/>
              <a:cs typeface="ADLaM Display" panose="02010000000000000000" pitchFamily="2" charset="0"/>
            </a:endParaRPr>
          </a:p>
          <a:p>
            <a:pPr fontAlgn="base">
              <a:lnSpc>
                <a:spcPct val="107000"/>
              </a:lnSpc>
              <a:spcAft>
                <a:spcPts val="800"/>
              </a:spcAft>
            </a:pPr>
            <a:r>
              <a:rPr lang="en-GB" sz="2800" kern="0" dirty="0">
                <a:effectLst/>
                <a:latin typeface="ADLaM Display" panose="02010000000000000000" pitchFamily="2" charset="0"/>
                <a:ea typeface="ADLaM Display" panose="02010000000000000000" pitchFamily="2" charset="0"/>
                <a:cs typeface="ADLaM Display" panose="02010000000000000000" pitchFamily="2" charset="0"/>
              </a:rPr>
              <a:t>Do not judge, and you will not be judged; do not condemn, and you will not be condemned; forgive, and you will be forgiven.</a:t>
            </a:r>
            <a:endParaRPr lang="en-GB" sz="2800" kern="100" dirty="0">
              <a:latin typeface="ADLaM Display" panose="02010000000000000000" pitchFamily="2" charset="0"/>
              <a:ea typeface="ADLaM Display" panose="02010000000000000000" pitchFamily="2" charset="0"/>
              <a:cs typeface="ADLaM Display" panose="02010000000000000000" pitchFamily="2" charset="0"/>
            </a:endParaRPr>
          </a:p>
          <a:p>
            <a:pPr fontAlgn="base">
              <a:lnSpc>
                <a:spcPct val="107000"/>
              </a:lnSpc>
              <a:spcAft>
                <a:spcPts val="800"/>
              </a:spcAft>
            </a:pPr>
            <a:r>
              <a:rPr lang="en-GB" sz="2800" kern="0" dirty="0">
                <a:effectLst/>
                <a:latin typeface="ADLaM Display" panose="02010000000000000000" pitchFamily="2" charset="0"/>
                <a:ea typeface="ADLaM Display" panose="02010000000000000000" pitchFamily="2" charset="0"/>
                <a:cs typeface="ADLaM Display" panose="02010000000000000000" pitchFamily="2" charset="0"/>
              </a:rPr>
              <a:t>Give, and there will be gifts for you: a full measure, pressed down, shaken together, and overflowing, will be poured into your lap.</a:t>
            </a:r>
            <a:endParaRPr lang="en-GB" sz="2800" kern="100" dirty="0">
              <a:effectLst/>
              <a:latin typeface="ADLaM Display" panose="02010000000000000000" pitchFamily="2" charset="0"/>
              <a:ea typeface="ADLaM Display" panose="02010000000000000000" pitchFamily="2" charset="0"/>
              <a:cs typeface="ADLaM Display" panose="02010000000000000000" pitchFamily="2" charset="0"/>
            </a:endParaRPr>
          </a:p>
        </p:txBody>
      </p:sp>
    </p:spTree>
    <p:extLst>
      <p:ext uri="{BB962C8B-B14F-4D97-AF65-F5344CB8AC3E}">
        <p14:creationId xmlns:p14="http://schemas.microsoft.com/office/powerpoint/2010/main" val="398264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rmAutofit fontScale="90000"/>
          </a:bodyPr>
          <a:lstStyle/>
          <a:p>
            <a:pPr algn="ctr"/>
            <a:endParaRPr lang="en-GB" sz="54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30517" y="11142"/>
            <a:ext cx="11144276" cy="6322041"/>
          </a:xfrm>
        </p:spPr>
        <p:txBody>
          <a:bodyPr>
            <a:noAutofit/>
          </a:bodyPr>
          <a:lstStyle/>
          <a:p>
            <a:pPr marL="0" indent="0" algn="l">
              <a:buNone/>
            </a:pPr>
            <a:r>
              <a:rPr lang="en-GB" sz="1800" b="1" i="0" dirty="0">
                <a:solidFill>
                  <a:srgbClr val="000000"/>
                </a:solidFill>
                <a:effectLst/>
                <a:latin typeface="Abadi" panose="020B0604020104020204" pitchFamily="34" charset="0"/>
              </a:rPr>
              <a:t>Luke 10:25-37</a:t>
            </a:r>
          </a:p>
          <a:p>
            <a:pPr marL="0" indent="0" algn="l">
              <a:buNone/>
            </a:pPr>
            <a:r>
              <a:rPr lang="en-GB" sz="1800" b="0" i="0" dirty="0">
                <a:solidFill>
                  <a:srgbClr val="000000"/>
                </a:solidFill>
                <a:effectLst/>
                <a:latin typeface="Abadi" panose="020B0604020104020204" pitchFamily="34" charset="0"/>
              </a:rPr>
              <a:t>On one occasion an expert in the law stood up to test Jesus. “Teacher,” he asked, “what must I do to inherit eternal life?”</a:t>
            </a:r>
          </a:p>
          <a:p>
            <a:pPr marL="0" indent="0" algn="l">
              <a:buNone/>
            </a:pPr>
            <a:r>
              <a:rPr lang="en-GB" sz="1800" b="0" i="0" dirty="0">
                <a:solidFill>
                  <a:srgbClr val="000000"/>
                </a:solidFill>
                <a:effectLst/>
                <a:latin typeface="Abadi" panose="020B0604020104020204" pitchFamily="34" charset="0"/>
              </a:rPr>
              <a:t>“What is written in the Law?” he replied. “How do you read it?”</a:t>
            </a:r>
          </a:p>
          <a:p>
            <a:pPr marL="0" indent="0" algn="l">
              <a:buNone/>
            </a:pPr>
            <a:r>
              <a:rPr lang="en-GB" sz="1800" b="0" i="0" dirty="0">
                <a:solidFill>
                  <a:srgbClr val="000000"/>
                </a:solidFill>
                <a:effectLst/>
                <a:latin typeface="Abadi" panose="020B0604020104020204" pitchFamily="34" charset="0"/>
              </a:rPr>
              <a:t>He answered, “‘Love the Lord your God with all your heart and with all your soul and with all your strength and with all your mind’</a:t>
            </a:r>
            <a:r>
              <a:rPr lang="en-GB" sz="1800" b="0" i="0" baseline="30000" dirty="0">
                <a:solidFill>
                  <a:srgbClr val="000000"/>
                </a:solidFill>
                <a:effectLst/>
                <a:latin typeface="Abadi" panose="020B0604020104020204" pitchFamily="34" charset="0"/>
              </a:rPr>
              <a:t>[</a:t>
            </a:r>
            <a:r>
              <a:rPr lang="en-GB" sz="1800" b="0" i="0" baseline="30000" dirty="0">
                <a:solidFill>
                  <a:srgbClr val="4A4A4A"/>
                </a:solidFill>
                <a:effectLst/>
                <a:latin typeface="Abadi" panose="020B0604020104020204" pitchFamily="34" charset="0"/>
                <a:hlinkClick r:id="rId3" tooltip="See footnote a"/>
              </a:rPr>
              <a:t>a</a:t>
            </a:r>
            <a:r>
              <a:rPr lang="en-GB" sz="1800" b="0" i="0" baseline="30000" dirty="0">
                <a:solidFill>
                  <a:srgbClr val="000000"/>
                </a:solidFill>
                <a:effectLst/>
                <a:latin typeface="Abadi" panose="020B0604020104020204" pitchFamily="34" charset="0"/>
              </a:rPr>
              <a:t>]</a:t>
            </a:r>
            <a:r>
              <a:rPr lang="en-GB" sz="1800" b="0" i="0" dirty="0">
                <a:solidFill>
                  <a:srgbClr val="000000"/>
                </a:solidFill>
                <a:effectLst/>
                <a:latin typeface="Abadi" panose="020B0604020104020204" pitchFamily="34" charset="0"/>
              </a:rPr>
              <a:t>; and, ‘Love your neighbour as yourself.’</a:t>
            </a:r>
            <a:r>
              <a:rPr lang="en-GB" sz="1800" b="0" i="0" baseline="30000" dirty="0">
                <a:solidFill>
                  <a:srgbClr val="000000"/>
                </a:solidFill>
                <a:effectLst/>
                <a:latin typeface="Abadi" panose="020B0604020104020204" pitchFamily="34" charset="0"/>
              </a:rPr>
              <a:t>[</a:t>
            </a:r>
            <a:r>
              <a:rPr lang="en-GB" sz="1800" b="0" i="0" baseline="30000" dirty="0">
                <a:solidFill>
                  <a:srgbClr val="4A4A4A"/>
                </a:solidFill>
                <a:effectLst/>
                <a:latin typeface="Abadi" panose="020B0604020104020204" pitchFamily="34" charset="0"/>
                <a:hlinkClick r:id="rId4" tooltip="See footnote b"/>
              </a:rPr>
              <a:t>b</a:t>
            </a:r>
            <a:r>
              <a:rPr lang="en-GB" sz="1800" b="0" i="0" baseline="30000" dirty="0">
                <a:solidFill>
                  <a:srgbClr val="000000"/>
                </a:solidFill>
                <a:effectLst/>
                <a:latin typeface="Abadi" panose="020B0604020104020204" pitchFamily="34" charset="0"/>
              </a:rPr>
              <a:t>]</a:t>
            </a:r>
            <a:r>
              <a:rPr lang="en-GB" sz="1800" b="0" i="0" dirty="0">
                <a:solidFill>
                  <a:srgbClr val="000000"/>
                </a:solidFill>
                <a:effectLst/>
                <a:latin typeface="Abadi" panose="020B0604020104020204" pitchFamily="34" charset="0"/>
              </a:rPr>
              <a:t>”</a:t>
            </a:r>
          </a:p>
          <a:p>
            <a:pPr marL="0" indent="0" algn="l">
              <a:buNone/>
            </a:pPr>
            <a:r>
              <a:rPr lang="en-GB" sz="1800" b="0" i="0" dirty="0">
                <a:solidFill>
                  <a:srgbClr val="000000"/>
                </a:solidFill>
                <a:effectLst/>
                <a:latin typeface="Abadi" panose="020B0604020104020204" pitchFamily="34" charset="0"/>
              </a:rPr>
              <a:t>“You have answered correctly,” Jesus replied. “Do this and you will live.”</a:t>
            </a:r>
          </a:p>
          <a:p>
            <a:pPr marL="0" indent="0" algn="l">
              <a:buNone/>
            </a:pPr>
            <a:r>
              <a:rPr lang="en-GB" sz="1800" b="0" i="0" dirty="0">
                <a:solidFill>
                  <a:srgbClr val="000000"/>
                </a:solidFill>
                <a:effectLst/>
                <a:latin typeface="Abadi" panose="020B0604020104020204" pitchFamily="34" charset="0"/>
              </a:rPr>
              <a:t>But he wanted to justify himself, so he asked Jesus, “And who is my neighbour?”</a:t>
            </a:r>
          </a:p>
          <a:p>
            <a:pPr marL="0" indent="0" algn="l">
              <a:buNone/>
            </a:pPr>
            <a:r>
              <a:rPr lang="en-GB" sz="1800" b="0" i="0" dirty="0">
                <a:solidFill>
                  <a:srgbClr val="000000"/>
                </a:solidFill>
                <a:effectLst/>
                <a:latin typeface="Abadi" panose="020B0604020104020204" pitchFamily="34" charset="0"/>
              </a:rPr>
              <a:t>In reply Jesus said: “A man was going down from Jerusalem to Jericho, when he was attacked by robbers. They stripped him of his clothes, beat him and went away, leaving him half dead. </a:t>
            </a:r>
            <a:r>
              <a:rPr lang="en-GB" sz="1800" b="1" i="0" baseline="30000" dirty="0">
                <a:solidFill>
                  <a:srgbClr val="000000"/>
                </a:solidFill>
                <a:effectLst/>
                <a:latin typeface="Abadi" panose="020B0604020104020204" pitchFamily="34" charset="0"/>
              </a:rPr>
              <a:t>31 </a:t>
            </a:r>
            <a:r>
              <a:rPr lang="en-GB" sz="1800" b="0" i="0" dirty="0">
                <a:solidFill>
                  <a:srgbClr val="000000"/>
                </a:solidFill>
                <a:effectLst/>
                <a:latin typeface="Abadi" panose="020B0604020104020204" pitchFamily="34" charset="0"/>
              </a:rPr>
              <a:t>A priest happened to be going down the same road, and when he saw the man, he passed by on the other side. </a:t>
            </a:r>
            <a:r>
              <a:rPr lang="en-GB" sz="1800" b="1" i="0" baseline="30000" dirty="0">
                <a:solidFill>
                  <a:srgbClr val="000000"/>
                </a:solidFill>
                <a:effectLst/>
                <a:latin typeface="Abadi" panose="020B0604020104020204" pitchFamily="34" charset="0"/>
              </a:rPr>
              <a:t>32 </a:t>
            </a:r>
            <a:r>
              <a:rPr lang="en-GB" sz="1800" b="0" i="0" dirty="0">
                <a:solidFill>
                  <a:srgbClr val="000000"/>
                </a:solidFill>
                <a:effectLst/>
                <a:latin typeface="Abadi" panose="020B0604020104020204" pitchFamily="34" charset="0"/>
              </a:rPr>
              <a:t>So too, a Levite, when he came to the place and saw him, passed by on the other side. </a:t>
            </a:r>
            <a:r>
              <a:rPr lang="en-GB" sz="1800" b="1" i="0" baseline="30000" dirty="0">
                <a:solidFill>
                  <a:srgbClr val="000000"/>
                </a:solidFill>
                <a:effectLst/>
                <a:latin typeface="Abadi" panose="020B0604020104020204" pitchFamily="34" charset="0"/>
              </a:rPr>
              <a:t>33 </a:t>
            </a:r>
            <a:r>
              <a:rPr lang="en-GB" sz="1800" b="0" i="0" dirty="0">
                <a:solidFill>
                  <a:srgbClr val="000000"/>
                </a:solidFill>
                <a:effectLst/>
                <a:latin typeface="Abadi" panose="020B0604020104020204" pitchFamily="34" charset="0"/>
              </a:rPr>
              <a:t>But a Samaritan, as he travelled, came where the man was; and when he saw him, he took pity on him. </a:t>
            </a:r>
            <a:r>
              <a:rPr lang="en-GB" sz="1800" b="1" i="0" baseline="30000" dirty="0">
                <a:solidFill>
                  <a:srgbClr val="000000"/>
                </a:solidFill>
                <a:effectLst/>
                <a:latin typeface="Abadi" panose="020B0604020104020204" pitchFamily="34" charset="0"/>
              </a:rPr>
              <a:t>34 </a:t>
            </a:r>
            <a:r>
              <a:rPr lang="en-GB" sz="1800" b="0" i="0" dirty="0">
                <a:solidFill>
                  <a:srgbClr val="000000"/>
                </a:solidFill>
                <a:effectLst/>
                <a:latin typeface="Abadi" panose="020B0604020104020204" pitchFamily="34" charset="0"/>
              </a:rPr>
              <a:t>He went to him and bandaged his wounds, pouring on oil and wine. Then he put the man on his own donkey, brought him to an inn and took care of him. </a:t>
            </a:r>
            <a:r>
              <a:rPr lang="en-GB" sz="1800" b="1" i="0" baseline="30000" dirty="0">
                <a:solidFill>
                  <a:srgbClr val="000000"/>
                </a:solidFill>
                <a:effectLst/>
                <a:latin typeface="Abadi" panose="020B0604020104020204" pitchFamily="34" charset="0"/>
              </a:rPr>
              <a:t>35 </a:t>
            </a:r>
            <a:r>
              <a:rPr lang="en-GB" sz="1800" b="0" i="0" dirty="0">
                <a:solidFill>
                  <a:srgbClr val="000000"/>
                </a:solidFill>
                <a:effectLst/>
                <a:latin typeface="Abadi" panose="020B0604020104020204" pitchFamily="34" charset="0"/>
              </a:rPr>
              <a:t>The next day he took out two denarii</a:t>
            </a:r>
            <a:r>
              <a:rPr lang="en-GB" sz="1800" b="0" i="0" baseline="30000" dirty="0">
                <a:solidFill>
                  <a:srgbClr val="000000"/>
                </a:solidFill>
                <a:effectLst/>
                <a:latin typeface="Abadi" panose="020B0604020104020204" pitchFamily="34" charset="0"/>
              </a:rPr>
              <a:t>[</a:t>
            </a:r>
            <a:r>
              <a:rPr lang="en-GB" sz="1800" b="0" i="0" baseline="30000" dirty="0">
                <a:solidFill>
                  <a:srgbClr val="4A4A4A"/>
                </a:solidFill>
                <a:effectLst/>
                <a:latin typeface="Abadi" panose="020B0604020104020204" pitchFamily="34" charset="0"/>
                <a:hlinkClick r:id="rId5" tooltip="See footnote c"/>
              </a:rPr>
              <a:t>c</a:t>
            </a:r>
            <a:r>
              <a:rPr lang="en-GB" sz="1800" b="0" i="0" baseline="30000" dirty="0">
                <a:solidFill>
                  <a:srgbClr val="000000"/>
                </a:solidFill>
                <a:effectLst/>
                <a:latin typeface="Abadi" panose="020B0604020104020204" pitchFamily="34" charset="0"/>
              </a:rPr>
              <a:t>]</a:t>
            </a:r>
            <a:r>
              <a:rPr lang="en-GB" sz="1800" b="0" i="0" dirty="0">
                <a:solidFill>
                  <a:srgbClr val="000000"/>
                </a:solidFill>
                <a:effectLst/>
                <a:latin typeface="Abadi" panose="020B0604020104020204" pitchFamily="34" charset="0"/>
              </a:rPr>
              <a:t> and gave them to the innkeeper. ‘Look after him,’ he said, ‘and when I return, I will reimburse you for any extra expense you may have.’</a:t>
            </a:r>
          </a:p>
          <a:p>
            <a:pPr marL="0" indent="0" algn="l">
              <a:buNone/>
            </a:pPr>
            <a:r>
              <a:rPr lang="en-GB" sz="1800" b="0" i="0" dirty="0">
                <a:solidFill>
                  <a:srgbClr val="000000"/>
                </a:solidFill>
                <a:effectLst/>
                <a:latin typeface="Abadi" panose="020B0604020104020204" pitchFamily="34" charset="0"/>
              </a:rPr>
              <a:t>“Which of these three do you think was a neighbour to the man who fell into the hands of robbers?”</a:t>
            </a:r>
          </a:p>
          <a:p>
            <a:pPr marL="0" indent="0" algn="l">
              <a:buNone/>
            </a:pPr>
            <a:r>
              <a:rPr lang="en-GB" sz="1800" b="0" i="0" dirty="0">
                <a:solidFill>
                  <a:srgbClr val="000000"/>
                </a:solidFill>
                <a:effectLst/>
                <a:latin typeface="Abadi" panose="020B0604020104020204" pitchFamily="34" charset="0"/>
              </a:rPr>
              <a:t>The expert in the law replied, “The one who had mercy on him.”</a:t>
            </a:r>
          </a:p>
          <a:p>
            <a:pPr marL="0" indent="0" algn="l">
              <a:buNone/>
            </a:pPr>
            <a:r>
              <a:rPr lang="en-GB" sz="1800" b="0" i="0" dirty="0">
                <a:solidFill>
                  <a:srgbClr val="000000"/>
                </a:solidFill>
                <a:effectLst/>
                <a:latin typeface="Abadi" panose="020B0604020104020204" pitchFamily="34" charset="0"/>
              </a:rPr>
              <a:t>Jesus told him, “Go and do likewise.”</a:t>
            </a: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1136323" y="5312605"/>
            <a:ext cx="928483" cy="937120"/>
          </a:xfrm>
          <a:prstGeom prst="rect">
            <a:avLst/>
          </a:prstGeom>
          <a:noFill/>
        </p:spPr>
      </p:pic>
    </p:spTree>
    <p:extLst>
      <p:ext uri="{BB962C8B-B14F-4D97-AF65-F5344CB8AC3E}">
        <p14:creationId xmlns:p14="http://schemas.microsoft.com/office/powerpoint/2010/main" val="2022302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120213"/>
            <a:ext cx="10515600" cy="5802547"/>
          </a:xfrm>
        </p:spPr>
        <p:txBody>
          <a:bodyPr>
            <a:noAutofit/>
          </a:bodyPr>
          <a:lstStyle/>
          <a:p>
            <a:pPr marL="0" indent="0" algn="l">
              <a:buNone/>
            </a:pPr>
            <a:r>
              <a:rPr lang="en-GB" sz="2000" b="1" i="0" dirty="0">
                <a:solidFill>
                  <a:srgbClr val="000000"/>
                </a:solidFill>
                <a:effectLst/>
                <a:latin typeface="system-ui"/>
              </a:rPr>
              <a:t>Matthew 5 </a:t>
            </a:r>
          </a:p>
          <a:p>
            <a:pPr marL="0" indent="0" algn="l">
              <a:buNone/>
            </a:pPr>
            <a:r>
              <a:rPr lang="en-GB" sz="2000" b="0" i="0" dirty="0">
                <a:solidFill>
                  <a:srgbClr val="000000"/>
                </a:solidFill>
                <a:effectLst/>
                <a:latin typeface="system-ui"/>
              </a:rPr>
              <a:t>Seeing the crowds, he went up on the mountain, and when he sat down, his disciples came to him.</a:t>
            </a:r>
          </a:p>
          <a:p>
            <a:pPr marL="0" indent="0" algn="l">
              <a:buNone/>
            </a:pPr>
            <a:r>
              <a:rPr lang="en-GB" sz="2000" b="0" i="0" dirty="0">
                <a:solidFill>
                  <a:srgbClr val="000000"/>
                </a:solidFill>
                <a:effectLst/>
                <a:latin typeface="system-ui"/>
              </a:rPr>
              <a:t>And he opened his mouth and taught them, saying:</a:t>
            </a:r>
          </a:p>
          <a:p>
            <a:pPr marL="0" indent="0" algn="l">
              <a:buNone/>
            </a:pPr>
            <a:r>
              <a:rPr lang="en-GB" sz="2000" b="0" i="0" dirty="0">
                <a:solidFill>
                  <a:srgbClr val="000000"/>
                </a:solidFill>
                <a:effectLst/>
                <a:latin typeface="system-ui"/>
              </a:rPr>
              <a:t>“Blessed are the poor in spirit, for theirs is the kingdom of heaven.</a:t>
            </a:r>
          </a:p>
          <a:p>
            <a:pPr marL="0" indent="0" algn="l">
              <a:buNone/>
            </a:pPr>
            <a:r>
              <a:rPr lang="en-GB" sz="2000" b="0" i="0" dirty="0">
                <a:solidFill>
                  <a:srgbClr val="000000"/>
                </a:solidFill>
                <a:effectLst/>
                <a:latin typeface="system-ui"/>
              </a:rPr>
              <a:t>“Blessed are those who mourn, for they shall be comforted.</a:t>
            </a:r>
          </a:p>
          <a:p>
            <a:pPr marL="0" indent="0" algn="l">
              <a:buNone/>
            </a:pPr>
            <a:r>
              <a:rPr lang="en-GB" sz="2000" b="0" i="0" dirty="0">
                <a:solidFill>
                  <a:srgbClr val="000000"/>
                </a:solidFill>
                <a:effectLst/>
                <a:latin typeface="system-ui"/>
              </a:rPr>
              <a:t>“Blessed are the meek, for they shall inherit the earth.</a:t>
            </a:r>
          </a:p>
          <a:p>
            <a:pPr marL="0" indent="0" algn="l">
              <a:buNone/>
            </a:pPr>
            <a:r>
              <a:rPr lang="en-GB" sz="2000" b="0" i="0" dirty="0">
                <a:solidFill>
                  <a:srgbClr val="000000"/>
                </a:solidFill>
                <a:effectLst/>
                <a:latin typeface="system-ui"/>
              </a:rPr>
              <a:t>“Blessed are those who hunger and thirst for righteousness, for they shall be satisfied.</a:t>
            </a:r>
          </a:p>
          <a:p>
            <a:pPr marL="0" indent="0" algn="l">
              <a:buNone/>
            </a:pPr>
            <a:r>
              <a:rPr lang="en-GB" sz="2000" b="0" i="0" dirty="0">
                <a:solidFill>
                  <a:srgbClr val="000000"/>
                </a:solidFill>
                <a:effectLst/>
                <a:latin typeface="system-ui"/>
              </a:rPr>
              <a:t>“Blessed are the merciful, for they shall receive mercy.</a:t>
            </a:r>
          </a:p>
          <a:p>
            <a:pPr marL="0" indent="0" algn="l">
              <a:buNone/>
            </a:pPr>
            <a:r>
              <a:rPr lang="en-GB" sz="2000" b="0" i="0" dirty="0">
                <a:solidFill>
                  <a:srgbClr val="000000"/>
                </a:solidFill>
                <a:effectLst/>
                <a:latin typeface="system-ui"/>
              </a:rPr>
              <a:t>“Blessed are the peacemakers, for they shall be called sons of God.</a:t>
            </a:r>
          </a:p>
          <a:p>
            <a:pPr marL="0" indent="0" algn="l">
              <a:buNone/>
            </a:pPr>
            <a:r>
              <a:rPr lang="en-GB" sz="2000" b="0" i="0" dirty="0">
                <a:solidFill>
                  <a:srgbClr val="000000"/>
                </a:solidFill>
                <a:effectLst/>
                <a:latin typeface="system-ui"/>
              </a:rPr>
              <a:t>“Blessed are you when others revile you and persecute you and utter all kinds of evil against you falsely on my account. </a:t>
            </a:r>
            <a:r>
              <a:rPr lang="en-GB" sz="2000" b="1" i="0" baseline="30000" dirty="0">
                <a:solidFill>
                  <a:srgbClr val="000000"/>
                </a:solidFill>
                <a:effectLst/>
                <a:latin typeface="system-ui"/>
              </a:rPr>
              <a:t> </a:t>
            </a:r>
            <a:r>
              <a:rPr lang="en-GB" sz="2000" b="0" i="0" dirty="0">
                <a:solidFill>
                  <a:srgbClr val="000000"/>
                </a:solidFill>
                <a:effectLst/>
                <a:latin typeface="system-ui"/>
              </a:rPr>
              <a:t>Rejoice and be glad, for your reward is great in heaven.</a:t>
            </a:r>
          </a:p>
          <a:p>
            <a:pPr marL="0" indent="0" algn="l">
              <a:buNone/>
            </a:pPr>
            <a:r>
              <a:rPr lang="en-GB" sz="2000" b="0" i="0" dirty="0">
                <a:solidFill>
                  <a:srgbClr val="000000"/>
                </a:solidFill>
                <a:effectLst/>
                <a:latin typeface="system-ui"/>
              </a:rPr>
              <a:t>“You are the salt of the earth, but if salt has lost its taste, how shall its saltiness be restored? It is no longer good for anything except to be thrown out and trampled under people's feet.</a:t>
            </a:r>
          </a:p>
          <a:p>
            <a:pPr marL="0" indent="0" algn="l">
              <a:buNone/>
            </a:pPr>
            <a:r>
              <a:rPr lang="en-GB" sz="2000" b="0" i="0" dirty="0">
                <a:solidFill>
                  <a:srgbClr val="000000"/>
                </a:solidFill>
                <a:effectLst/>
                <a:latin typeface="system-ui"/>
              </a:rPr>
              <a:t>“You are the light of the world. A city set on a hill cannot be hidden. Nor do people light a lamp and put it under a basket, but on a stand, and it gives light to all in the house. In the same way, let your light shine before others, so that</a:t>
            </a:r>
            <a:r>
              <a:rPr lang="en-GB" sz="2000" baseline="30000" dirty="0">
                <a:solidFill>
                  <a:srgbClr val="000000"/>
                </a:solidFill>
                <a:latin typeface="system-ui"/>
              </a:rPr>
              <a:t> </a:t>
            </a:r>
            <a:r>
              <a:rPr lang="en-GB" sz="2000" b="0" i="0" dirty="0">
                <a:solidFill>
                  <a:srgbClr val="000000"/>
                </a:solidFill>
                <a:effectLst/>
                <a:latin typeface="system-ui"/>
              </a:rPr>
              <a:t>they may see your good works and give glory to your Father who is in heaven.”</a:t>
            </a: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306941" y="5560147"/>
            <a:ext cx="718541" cy="725225"/>
          </a:xfrm>
          <a:prstGeom prst="rect">
            <a:avLst/>
          </a:prstGeom>
          <a:noFill/>
        </p:spPr>
      </p:pic>
    </p:spTree>
    <p:extLst>
      <p:ext uri="{BB962C8B-B14F-4D97-AF65-F5344CB8AC3E}">
        <p14:creationId xmlns:p14="http://schemas.microsoft.com/office/powerpoint/2010/main" val="3016414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391444"/>
            <a:ext cx="10515600" cy="5802547"/>
          </a:xfrm>
        </p:spPr>
        <p:txBody>
          <a:bodyPr>
            <a:normAutofit fontScale="62500" lnSpcReduction="20000"/>
          </a:bodyPr>
          <a:lstStyle/>
          <a:p>
            <a:pPr marL="0" indent="0" algn="l">
              <a:buNone/>
            </a:pPr>
            <a:r>
              <a:rPr lang="en-GB" b="1" i="0" dirty="0">
                <a:solidFill>
                  <a:srgbClr val="000000"/>
                </a:solidFill>
                <a:effectLst/>
                <a:latin typeface="system-ui"/>
              </a:rPr>
              <a:t>Luke 15:11-32</a:t>
            </a:r>
            <a:endParaRPr lang="en-GB" b="1" baseline="30000" dirty="0">
              <a:solidFill>
                <a:srgbClr val="000000"/>
              </a:solidFill>
              <a:latin typeface="system-ui"/>
            </a:endParaRPr>
          </a:p>
          <a:p>
            <a:pPr marL="0" indent="0" algn="l">
              <a:buNone/>
            </a:pPr>
            <a:r>
              <a:rPr lang="en-GB" b="1" i="0" baseline="30000" dirty="0">
                <a:solidFill>
                  <a:srgbClr val="000000"/>
                </a:solidFill>
                <a:effectLst/>
                <a:latin typeface="system-ui"/>
              </a:rPr>
              <a:t>11 </a:t>
            </a:r>
            <a:r>
              <a:rPr lang="en-GB" b="0" i="0" dirty="0">
                <a:solidFill>
                  <a:srgbClr val="000000"/>
                </a:solidFill>
                <a:effectLst/>
                <a:latin typeface="system-ui"/>
              </a:rPr>
              <a:t>And he said, “There was a man who had two sons. </a:t>
            </a:r>
            <a:r>
              <a:rPr lang="en-GB" b="1" i="0" baseline="30000" dirty="0">
                <a:solidFill>
                  <a:srgbClr val="000000"/>
                </a:solidFill>
                <a:effectLst/>
                <a:latin typeface="system-ui"/>
              </a:rPr>
              <a:t>12 </a:t>
            </a:r>
            <a:r>
              <a:rPr lang="en-GB" b="0" i="0" dirty="0">
                <a:solidFill>
                  <a:srgbClr val="000000"/>
                </a:solidFill>
                <a:effectLst/>
                <a:latin typeface="system-ui"/>
              </a:rPr>
              <a:t>And the younger of them said to his father, ‘Father, give me the share of property that is coming to me.’ And he divided his property between them. </a:t>
            </a:r>
            <a:r>
              <a:rPr lang="en-GB" b="1" i="0" baseline="30000" dirty="0">
                <a:solidFill>
                  <a:srgbClr val="000000"/>
                </a:solidFill>
                <a:effectLst/>
                <a:latin typeface="system-ui"/>
              </a:rPr>
              <a:t>13 </a:t>
            </a:r>
            <a:r>
              <a:rPr lang="en-GB" b="0" i="0" dirty="0">
                <a:solidFill>
                  <a:srgbClr val="000000"/>
                </a:solidFill>
                <a:effectLst/>
                <a:latin typeface="system-ui"/>
              </a:rPr>
              <a:t>Not many days later, the younger son gathered all he had and took a journey into a far country, and there he squandered his property in reckless living. </a:t>
            </a:r>
            <a:r>
              <a:rPr lang="en-GB" b="1" i="0" baseline="30000" dirty="0">
                <a:solidFill>
                  <a:srgbClr val="000000"/>
                </a:solidFill>
                <a:effectLst/>
                <a:latin typeface="system-ui"/>
              </a:rPr>
              <a:t>14 </a:t>
            </a:r>
            <a:r>
              <a:rPr lang="en-GB" b="0" i="0" dirty="0">
                <a:solidFill>
                  <a:srgbClr val="000000"/>
                </a:solidFill>
                <a:effectLst/>
                <a:latin typeface="system-ui"/>
              </a:rPr>
              <a:t>And when he had spent everything, a severe famine arose in that country, and he began to be in need. </a:t>
            </a:r>
            <a:r>
              <a:rPr lang="en-GB" b="1" i="0" baseline="30000" dirty="0">
                <a:solidFill>
                  <a:srgbClr val="000000"/>
                </a:solidFill>
                <a:effectLst/>
                <a:latin typeface="system-ui"/>
              </a:rPr>
              <a:t>15 </a:t>
            </a:r>
            <a:r>
              <a:rPr lang="en-GB" b="0" i="0" dirty="0">
                <a:solidFill>
                  <a:srgbClr val="000000"/>
                </a:solidFill>
                <a:effectLst/>
                <a:latin typeface="system-ui"/>
              </a:rPr>
              <a:t>So he went and hired himself out to one of the citizens of that country, who sent him into his fields to feed pigs. </a:t>
            </a:r>
            <a:r>
              <a:rPr lang="en-GB" b="1" i="0" baseline="30000" dirty="0">
                <a:solidFill>
                  <a:srgbClr val="000000"/>
                </a:solidFill>
                <a:effectLst/>
                <a:latin typeface="system-ui"/>
              </a:rPr>
              <a:t>16 </a:t>
            </a:r>
            <a:r>
              <a:rPr lang="en-GB" b="0" i="0" dirty="0">
                <a:solidFill>
                  <a:srgbClr val="000000"/>
                </a:solidFill>
                <a:effectLst/>
                <a:latin typeface="system-ui"/>
              </a:rPr>
              <a:t>And he was longing to be fed with the pods that the pigs ate, and no one gave him anything.</a:t>
            </a:r>
          </a:p>
          <a:p>
            <a:pPr marL="0" indent="0" algn="l">
              <a:buNone/>
            </a:pPr>
            <a:r>
              <a:rPr lang="en-GB" b="1" i="0" baseline="30000" dirty="0">
                <a:solidFill>
                  <a:srgbClr val="000000"/>
                </a:solidFill>
                <a:effectLst/>
                <a:latin typeface="system-ui"/>
              </a:rPr>
              <a:t>17 </a:t>
            </a:r>
            <a:r>
              <a:rPr lang="en-GB" b="0" i="0" dirty="0">
                <a:solidFill>
                  <a:srgbClr val="000000"/>
                </a:solidFill>
                <a:effectLst/>
                <a:latin typeface="system-ui"/>
              </a:rPr>
              <a:t>“But when he came to himself, he said, ‘How many of my father's hired servants have more than enough bread, but I perish here with hunger! </a:t>
            </a:r>
            <a:r>
              <a:rPr lang="en-GB" b="1" i="0" baseline="30000" dirty="0">
                <a:solidFill>
                  <a:srgbClr val="000000"/>
                </a:solidFill>
                <a:effectLst/>
                <a:latin typeface="system-ui"/>
              </a:rPr>
              <a:t>18 </a:t>
            </a:r>
            <a:r>
              <a:rPr lang="en-GB" b="0" i="0" dirty="0">
                <a:solidFill>
                  <a:srgbClr val="000000"/>
                </a:solidFill>
                <a:effectLst/>
                <a:latin typeface="system-ui"/>
              </a:rPr>
              <a:t>I will arise and go to my father, and I will say to him, “Father, I have sinned against heaven and before you. </a:t>
            </a:r>
            <a:r>
              <a:rPr lang="en-GB" b="1" i="0" baseline="30000" dirty="0">
                <a:solidFill>
                  <a:srgbClr val="000000"/>
                </a:solidFill>
                <a:effectLst/>
                <a:latin typeface="system-ui"/>
              </a:rPr>
              <a:t>19 </a:t>
            </a:r>
            <a:r>
              <a:rPr lang="en-GB" b="0" i="0" dirty="0">
                <a:solidFill>
                  <a:srgbClr val="000000"/>
                </a:solidFill>
                <a:effectLst/>
                <a:latin typeface="system-ui"/>
              </a:rPr>
              <a:t>I am no longer worthy to be called your son. Treat me as one of your hired servants.”’ </a:t>
            </a:r>
            <a:r>
              <a:rPr lang="en-GB" b="1" i="0" baseline="30000" dirty="0">
                <a:solidFill>
                  <a:srgbClr val="000000"/>
                </a:solidFill>
                <a:effectLst/>
                <a:latin typeface="system-ui"/>
              </a:rPr>
              <a:t>20 </a:t>
            </a:r>
            <a:r>
              <a:rPr lang="en-GB" b="0" i="0" dirty="0">
                <a:solidFill>
                  <a:srgbClr val="000000"/>
                </a:solidFill>
                <a:effectLst/>
                <a:latin typeface="system-ui"/>
              </a:rPr>
              <a:t>And he arose and came to his father. But while he was still a long way off, his father saw him and felt compassion, and ran and embraced him and kissed him. </a:t>
            </a:r>
            <a:r>
              <a:rPr lang="en-GB" b="1" i="0" baseline="30000" dirty="0">
                <a:solidFill>
                  <a:srgbClr val="000000"/>
                </a:solidFill>
                <a:effectLst/>
                <a:latin typeface="system-ui"/>
              </a:rPr>
              <a:t>21 </a:t>
            </a:r>
            <a:r>
              <a:rPr lang="en-GB" b="0" i="0" dirty="0">
                <a:solidFill>
                  <a:srgbClr val="000000"/>
                </a:solidFill>
                <a:effectLst/>
                <a:latin typeface="system-ui"/>
              </a:rPr>
              <a:t>And the son said to him, ‘Father, I have sinned against heaven and before you. I am no longer worthy to be called your son.’ </a:t>
            </a:r>
            <a:r>
              <a:rPr lang="en-GB" b="1" i="0" baseline="30000" dirty="0">
                <a:solidFill>
                  <a:srgbClr val="000000"/>
                </a:solidFill>
                <a:effectLst/>
                <a:latin typeface="system-ui"/>
              </a:rPr>
              <a:t>22 </a:t>
            </a:r>
            <a:r>
              <a:rPr lang="en-GB" b="0" i="0" dirty="0">
                <a:solidFill>
                  <a:srgbClr val="000000"/>
                </a:solidFill>
                <a:effectLst/>
                <a:latin typeface="system-ui"/>
              </a:rPr>
              <a:t>But the father said to his servants,</a:t>
            </a:r>
            <a:r>
              <a:rPr lang="en-GB" baseline="30000" dirty="0">
                <a:solidFill>
                  <a:srgbClr val="000000"/>
                </a:solidFill>
                <a:latin typeface="system-ui"/>
              </a:rPr>
              <a:t> </a:t>
            </a:r>
            <a:r>
              <a:rPr lang="en-GB" b="0" i="0" dirty="0">
                <a:solidFill>
                  <a:srgbClr val="000000"/>
                </a:solidFill>
                <a:effectLst/>
                <a:latin typeface="system-ui"/>
              </a:rPr>
              <a:t>‘Bring quickly the best robe, and put it on him, and put a ring on his hand, and shoes on his feet. </a:t>
            </a:r>
            <a:r>
              <a:rPr lang="en-GB" b="1" i="0" baseline="30000" dirty="0">
                <a:solidFill>
                  <a:srgbClr val="000000"/>
                </a:solidFill>
                <a:effectLst/>
                <a:latin typeface="system-ui"/>
              </a:rPr>
              <a:t>23 </a:t>
            </a:r>
            <a:r>
              <a:rPr lang="en-GB" b="0" i="0" dirty="0">
                <a:solidFill>
                  <a:srgbClr val="000000"/>
                </a:solidFill>
                <a:effectLst/>
                <a:latin typeface="system-ui"/>
              </a:rPr>
              <a:t>And bring the fattened calf and kill it, and let us eat and celebrate. </a:t>
            </a:r>
            <a:r>
              <a:rPr lang="en-GB" b="1" i="0" baseline="30000" dirty="0">
                <a:solidFill>
                  <a:srgbClr val="000000"/>
                </a:solidFill>
                <a:effectLst/>
                <a:latin typeface="system-ui"/>
              </a:rPr>
              <a:t>24 </a:t>
            </a:r>
            <a:r>
              <a:rPr lang="en-GB" b="0" i="0" dirty="0">
                <a:solidFill>
                  <a:srgbClr val="000000"/>
                </a:solidFill>
                <a:effectLst/>
                <a:latin typeface="system-ui"/>
              </a:rPr>
              <a:t>For this my son was dead, and is alive again; he was lost, and is found.’ And they began to celebrate.</a:t>
            </a:r>
          </a:p>
          <a:p>
            <a:pPr marL="0" indent="0" algn="l">
              <a:buNone/>
            </a:pPr>
            <a:r>
              <a:rPr lang="en-GB" b="1" i="0" baseline="30000" dirty="0">
                <a:solidFill>
                  <a:srgbClr val="000000"/>
                </a:solidFill>
                <a:effectLst/>
                <a:latin typeface="system-ui"/>
              </a:rPr>
              <a:t>25 </a:t>
            </a:r>
            <a:r>
              <a:rPr lang="en-GB" b="0" i="0" dirty="0">
                <a:solidFill>
                  <a:srgbClr val="000000"/>
                </a:solidFill>
                <a:effectLst/>
                <a:latin typeface="system-ui"/>
              </a:rPr>
              <a:t>“Now his older son was in the field, and as he came and drew near to the house, he heard music and dancing. </a:t>
            </a:r>
            <a:r>
              <a:rPr lang="en-GB" b="1" i="0" baseline="30000" dirty="0">
                <a:solidFill>
                  <a:srgbClr val="000000"/>
                </a:solidFill>
                <a:effectLst/>
                <a:latin typeface="system-ui"/>
              </a:rPr>
              <a:t>26 </a:t>
            </a:r>
            <a:r>
              <a:rPr lang="en-GB" b="0" i="0" dirty="0">
                <a:solidFill>
                  <a:srgbClr val="000000"/>
                </a:solidFill>
                <a:effectLst/>
                <a:latin typeface="system-ui"/>
              </a:rPr>
              <a:t>And he called one of the servants and asked what these things meant. </a:t>
            </a:r>
            <a:r>
              <a:rPr lang="en-GB" b="1" i="0" baseline="30000" dirty="0">
                <a:solidFill>
                  <a:srgbClr val="000000"/>
                </a:solidFill>
                <a:effectLst/>
                <a:latin typeface="system-ui"/>
              </a:rPr>
              <a:t>27 </a:t>
            </a:r>
            <a:r>
              <a:rPr lang="en-GB" b="0" i="0" dirty="0">
                <a:solidFill>
                  <a:srgbClr val="000000"/>
                </a:solidFill>
                <a:effectLst/>
                <a:latin typeface="system-ui"/>
              </a:rPr>
              <a:t>And he said to him, ‘Your brother has come, and your father has killed the fattened calf, because he has received him back safe and sound.’ </a:t>
            </a:r>
            <a:r>
              <a:rPr lang="en-GB" b="1" i="0" baseline="30000" dirty="0">
                <a:solidFill>
                  <a:srgbClr val="000000"/>
                </a:solidFill>
                <a:effectLst/>
                <a:latin typeface="system-ui"/>
              </a:rPr>
              <a:t>28 </a:t>
            </a:r>
            <a:r>
              <a:rPr lang="en-GB" b="0" i="0" dirty="0">
                <a:solidFill>
                  <a:srgbClr val="000000"/>
                </a:solidFill>
                <a:effectLst/>
                <a:latin typeface="system-ui"/>
              </a:rPr>
              <a:t>But he was angry and refused to go in. His father came out and entreated him, </a:t>
            </a:r>
            <a:r>
              <a:rPr lang="en-GB" b="1" i="0" baseline="30000" dirty="0">
                <a:solidFill>
                  <a:srgbClr val="000000"/>
                </a:solidFill>
                <a:effectLst/>
                <a:latin typeface="system-ui"/>
              </a:rPr>
              <a:t>29 </a:t>
            </a:r>
            <a:r>
              <a:rPr lang="en-GB" b="0" i="0" dirty="0">
                <a:solidFill>
                  <a:srgbClr val="000000"/>
                </a:solidFill>
                <a:effectLst/>
                <a:latin typeface="system-ui"/>
              </a:rPr>
              <a:t>but he answered his father, ‘Look, these many years I have served you, and I never disobeyed your command, yet you never gave me a young goat, that I might celebrate with my friends. </a:t>
            </a:r>
            <a:r>
              <a:rPr lang="en-GB" b="1" i="0" baseline="30000" dirty="0">
                <a:solidFill>
                  <a:srgbClr val="000000"/>
                </a:solidFill>
                <a:effectLst/>
                <a:latin typeface="system-ui"/>
              </a:rPr>
              <a:t>30 </a:t>
            </a:r>
            <a:r>
              <a:rPr lang="en-GB" b="0" i="0" dirty="0">
                <a:solidFill>
                  <a:srgbClr val="000000"/>
                </a:solidFill>
                <a:effectLst/>
                <a:latin typeface="system-ui"/>
              </a:rPr>
              <a:t>But when this son of yours came, who has devoured your property with prostitutes, you killed the fattened calf for him!’ </a:t>
            </a:r>
            <a:r>
              <a:rPr lang="en-GB" b="1" i="0" baseline="30000" dirty="0">
                <a:solidFill>
                  <a:srgbClr val="000000"/>
                </a:solidFill>
                <a:effectLst/>
                <a:latin typeface="system-ui"/>
              </a:rPr>
              <a:t>31 </a:t>
            </a:r>
            <a:r>
              <a:rPr lang="en-GB" b="0" i="0" dirty="0">
                <a:solidFill>
                  <a:srgbClr val="000000"/>
                </a:solidFill>
                <a:effectLst/>
                <a:latin typeface="system-ui"/>
              </a:rPr>
              <a:t>And he said to him, ‘Son, you are always with me, and all that is mine is yours. </a:t>
            </a:r>
            <a:r>
              <a:rPr lang="en-GB" b="1" i="0" baseline="30000" dirty="0">
                <a:solidFill>
                  <a:srgbClr val="000000"/>
                </a:solidFill>
                <a:effectLst/>
                <a:latin typeface="system-ui"/>
              </a:rPr>
              <a:t>32 </a:t>
            </a:r>
            <a:r>
              <a:rPr lang="en-GB" b="0" i="0" dirty="0">
                <a:solidFill>
                  <a:srgbClr val="000000"/>
                </a:solidFill>
                <a:effectLst/>
                <a:latin typeface="system-ui"/>
              </a:rPr>
              <a:t>It was fitting to celebrate and be glad, for this your brother was dead, and is alive; he was lost, and is found.’”</a:t>
            </a:r>
          </a:p>
          <a:p>
            <a:pPr marL="0" indent="0" algn="ctr">
              <a:buNone/>
            </a:pPr>
            <a:endParaRPr lang="en-GB" dirty="0"/>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87838" y="5376259"/>
            <a:ext cx="756290" cy="763325"/>
          </a:xfrm>
          <a:prstGeom prst="rect">
            <a:avLst/>
          </a:prstGeom>
          <a:noFill/>
        </p:spPr>
      </p:pic>
    </p:spTree>
    <p:extLst>
      <p:ext uri="{BB962C8B-B14F-4D97-AF65-F5344CB8AC3E}">
        <p14:creationId xmlns:p14="http://schemas.microsoft.com/office/powerpoint/2010/main" val="927626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Autofit/>
          </a:bodyPr>
          <a:lstStyle/>
          <a:p>
            <a:r>
              <a:rPr lang="en-GB" sz="2500" b="1" i="1" dirty="0">
                <a:solidFill>
                  <a:srgbClr val="000000"/>
                </a:solidFill>
                <a:effectLst/>
                <a:latin typeface="Calibri" panose="020F0502020204030204" pitchFamily="34" charset="0"/>
              </a:rPr>
              <a:t>The uniqueness of Catholic education and the role of our schools in the Church </a:t>
            </a:r>
            <a:r>
              <a:rPr lang="en-GB" sz="2500" b="1" dirty="0">
                <a:solidFill>
                  <a:srgbClr val="000000"/>
                </a:solidFill>
                <a:effectLst/>
                <a:latin typeface="Calibri" panose="020F0502020204030204" pitchFamily="34" charset="0"/>
              </a:rPr>
              <a:t>is complex and difficult to measure </a:t>
            </a:r>
            <a:br>
              <a:rPr lang="en-GB" sz="3000" b="1" i="1" dirty="0">
                <a:solidFill>
                  <a:srgbClr val="000000"/>
                </a:solidFill>
                <a:effectLst/>
                <a:latin typeface="Calibri" panose="020F0502020204030204" pitchFamily="34" charset="0"/>
              </a:rPr>
            </a:br>
            <a:endParaRPr lang="en-GB" sz="30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1575539"/>
            <a:ext cx="10515600" cy="4618452"/>
          </a:xfrm>
        </p:spPr>
        <p:txBody>
          <a:bodyPr>
            <a:normAutofit/>
          </a:bodyPr>
          <a:lstStyle/>
          <a:p>
            <a:pPr marL="0" indent="0" algn="ctr">
              <a:buNone/>
            </a:pPr>
            <a:endParaRPr lang="en-GB" dirty="0"/>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5947" y="4661321"/>
            <a:ext cx="1573764" cy="1588404"/>
          </a:xfrm>
          <a:prstGeom prst="rect">
            <a:avLst/>
          </a:prstGeom>
          <a:noFill/>
        </p:spPr>
      </p:pic>
      <p:graphicFrame>
        <p:nvGraphicFramePr>
          <p:cNvPr id="5" name="Table 5">
            <a:extLst>
              <a:ext uri="{FF2B5EF4-FFF2-40B4-BE49-F238E27FC236}">
                <a16:creationId xmlns:a16="http://schemas.microsoft.com/office/drawing/2014/main" id="{72ED9E96-C713-4112-92B6-D8374A0C18B5}"/>
              </a:ext>
            </a:extLst>
          </p:cNvPr>
          <p:cNvGraphicFramePr>
            <a:graphicFrameLocks noGrp="1"/>
          </p:cNvGraphicFramePr>
          <p:nvPr>
            <p:extLst>
              <p:ext uri="{D42A27DB-BD31-4B8C-83A1-F6EECF244321}">
                <p14:modId xmlns:p14="http://schemas.microsoft.com/office/powerpoint/2010/main" val="718793558"/>
              </p:ext>
            </p:extLst>
          </p:nvPr>
        </p:nvGraphicFramePr>
        <p:xfrm>
          <a:off x="909865" y="1056986"/>
          <a:ext cx="9201150" cy="5334000"/>
        </p:xfrm>
        <a:graphic>
          <a:graphicData uri="http://schemas.openxmlformats.org/drawingml/2006/table">
            <a:tbl>
              <a:tblPr firstRow="1" bandRow="1">
                <a:tableStyleId>{5C22544A-7EE6-4342-B048-85BDC9FD1C3A}</a:tableStyleId>
              </a:tblPr>
              <a:tblGrid>
                <a:gridCol w="4600575">
                  <a:extLst>
                    <a:ext uri="{9D8B030D-6E8A-4147-A177-3AD203B41FA5}">
                      <a16:colId xmlns:a16="http://schemas.microsoft.com/office/drawing/2014/main" val="348295933"/>
                    </a:ext>
                  </a:extLst>
                </a:gridCol>
                <a:gridCol w="4600575">
                  <a:extLst>
                    <a:ext uri="{9D8B030D-6E8A-4147-A177-3AD203B41FA5}">
                      <a16:colId xmlns:a16="http://schemas.microsoft.com/office/drawing/2014/main" val="3521028409"/>
                    </a:ext>
                  </a:extLst>
                </a:gridCol>
              </a:tblGrid>
              <a:tr h="454043">
                <a:tc>
                  <a:txBody>
                    <a:bodyPr/>
                    <a:lstStyle/>
                    <a:p>
                      <a:r>
                        <a:rPr lang="en-GB" sz="2600" dirty="0"/>
                        <a:t>Palpable, plain and visible </a:t>
                      </a:r>
                    </a:p>
                  </a:txBody>
                  <a:tcPr/>
                </a:tc>
                <a:tc>
                  <a:txBody>
                    <a:bodyPr/>
                    <a:lstStyle/>
                    <a:p>
                      <a:r>
                        <a:rPr lang="en-GB" sz="2600" dirty="0"/>
                        <a:t>Unquantifiable</a:t>
                      </a:r>
                      <a:r>
                        <a:rPr lang="en-GB" sz="2600"/>
                        <a:t>, mysterious </a:t>
                      </a:r>
                      <a:endParaRPr lang="en-GB" sz="2600" dirty="0"/>
                    </a:p>
                  </a:txBody>
                  <a:tcPr/>
                </a:tc>
                <a:extLst>
                  <a:ext uri="{0D108BD9-81ED-4DB2-BD59-A6C34878D82A}">
                    <a16:rowId xmlns:a16="http://schemas.microsoft.com/office/drawing/2014/main" val="2843150006"/>
                  </a:ext>
                </a:extLst>
              </a:tr>
              <a:tr h="4822154">
                <a:tc>
                  <a:txBody>
                    <a:bodyPr/>
                    <a:lstStyle/>
                    <a:p>
                      <a:r>
                        <a:rPr lang="en-GB" sz="2600" dirty="0"/>
                        <a:t>Liturgy, prayer and mass </a:t>
                      </a:r>
                    </a:p>
                    <a:p>
                      <a:r>
                        <a:rPr lang="en-GB" sz="2600" dirty="0"/>
                        <a:t>Ethos, culture and expectations</a:t>
                      </a:r>
                    </a:p>
                    <a:p>
                      <a:r>
                        <a:rPr lang="en-GB" sz="2600" dirty="0"/>
                        <a:t>Preparing for the sacraments </a:t>
                      </a:r>
                    </a:p>
                    <a:p>
                      <a:r>
                        <a:rPr lang="en-GB" sz="2600" dirty="0"/>
                        <a:t>Direct relationships with parish</a:t>
                      </a:r>
                    </a:p>
                    <a:p>
                      <a:r>
                        <a:rPr lang="en-GB" sz="2600" dirty="0"/>
                        <a:t>Visual symbols and signposting</a:t>
                      </a:r>
                    </a:p>
                    <a:p>
                      <a:r>
                        <a:rPr lang="en-GB" sz="2600" dirty="0"/>
                        <a:t>Physical environment</a:t>
                      </a:r>
                    </a:p>
                    <a:p>
                      <a:r>
                        <a:rPr lang="en-GB" sz="2600" dirty="0"/>
                        <a:t>Chaplaincy </a:t>
                      </a:r>
                    </a:p>
                    <a:p>
                      <a:r>
                        <a:rPr lang="en-GB" sz="2600" dirty="0"/>
                        <a:t>Mission statement and aims </a:t>
                      </a:r>
                    </a:p>
                    <a:p>
                      <a:r>
                        <a:rPr lang="en-GB" sz="2600" dirty="0"/>
                        <a:t>RE and Christ’s teaching </a:t>
                      </a:r>
                    </a:p>
                    <a:p>
                      <a:r>
                        <a:rPr lang="en-GB" sz="2600" dirty="0"/>
                        <a:t>Adherence to Church law</a:t>
                      </a:r>
                    </a:p>
                    <a:p>
                      <a:r>
                        <a:rPr lang="en-GB" sz="2600" dirty="0"/>
                        <a:t>Extra-curricular opportunities</a:t>
                      </a:r>
                    </a:p>
                    <a:p>
                      <a:r>
                        <a:rPr lang="en-GB" sz="2600" dirty="0"/>
                        <a:t>Leadership structures </a:t>
                      </a:r>
                    </a:p>
                  </a:txBody>
                  <a:tcPr/>
                </a:tc>
                <a:tc>
                  <a:txBody>
                    <a:bodyPr/>
                    <a:lstStyle/>
                    <a:p>
                      <a:r>
                        <a:rPr lang="en-GB" sz="2600" dirty="0"/>
                        <a:t>That </a:t>
                      </a:r>
                      <a:r>
                        <a:rPr lang="en-GB" sz="2600" i="1" dirty="0"/>
                        <a:t>something different </a:t>
                      </a:r>
                    </a:p>
                    <a:p>
                      <a:endParaRPr lang="en-GB" sz="2600" i="1" dirty="0"/>
                    </a:p>
                    <a:p>
                      <a:r>
                        <a:rPr lang="en-GB" sz="2600" i="0" dirty="0"/>
                        <a:t>The </a:t>
                      </a:r>
                      <a:r>
                        <a:rPr lang="en-GB" sz="2600" i="1" dirty="0"/>
                        <a:t>feel of a school that you can’t quite put your finger on</a:t>
                      </a:r>
                    </a:p>
                    <a:p>
                      <a:endParaRPr lang="en-GB" sz="2600" i="1" dirty="0"/>
                    </a:p>
                    <a:p>
                      <a:r>
                        <a:rPr lang="en-GB" sz="2600" i="1" dirty="0"/>
                        <a:t>It’s like something else is at play</a:t>
                      </a:r>
                    </a:p>
                    <a:p>
                      <a:endParaRPr lang="en-GB" sz="2600" i="1" dirty="0"/>
                    </a:p>
                    <a:p>
                      <a:r>
                        <a:rPr lang="en-GB" sz="2600" i="1" dirty="0"/>
                        <a:t>Children are being fed in a way that other schools can’t </a:t>
                      </a:r>
                    </a:p>
                    <a:p>
                      <a:endParaRPr lang="en-GB" sz="2600" i="1" dirty="0"/>
                    </a:p>
                    <a:p>
                      <a:r>
                        <a:rPr lang="en-GB" sz="2600" i="1" dirty="0"/>
                        <a:t>Expectation, self-belief, high standards, discipline</a:t>
                      </a:r>
                    </a:p>
                  </a:txBody>
                  <a:tcPr/>
                </a:tc>
                <a:extLst>
                  <a:ext uri="{0D108BD9-81ED-4DB2-BD59-A6C34878D82A}">
                    <a16:rowId xmlns:a16="http://schemas.microsoft.com/office/drawing/2014/main" val="148139288"/>
                  </a:ext>
                </a:extLst>
              </a:tr>
            </a:tbl>
          </a:graphicData>
        </a:graphic>
      </p:graphicFrame>
    </p:spTree>
    <p:extLst>
      <p:ext uri="{BB962C8B-B14F-4D97-AF65-F5344CB8AC3E}">
        <p14:creationId xmlns:p14="http://schemas.microsoft.com/office/powerpoint/2010/main" val="3787008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3001"/>
            <a:ext cx="10515600" cy="1325563"/>
          </a:xfrm>
        </p:spPr>
        <p:txBody>
          <a:bodyPr>
            <a:normAutofit/>
          </a:bodyPr>
          <a:lstStyle/>
          <a:p>
            <a:pPr algn="ctr"/>
            <a:endParaRPr lang="en-GB" sz="54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838200" y="608275"/>
            <a:ext cx="10515600" cy="5072063"/>
          </a:xfrm>
        </p:spPr>
        <p:txBody>
          <a:bodyPr>
            <a:normAutofit/>
          </a:bodyPr>
          <a:lstStyle/>
          <a:p>
            <a:pPr marL="0" indent="0" algn="ctr">
              <a:buNone/>
            </a:pPr>
            <a:endParaRPr lang="en-GB" sz="4500" b="1" i="1" dirty="0">
              <a:solidFill>
                <a:srgbClr val="000000"/>
              </a:solidFill>
              <a:effectLst/>
              <a:latin typeface="Calibri" panose="020F0502020204030204" pitchFamily="34" charset="0"/>
            </a:endParaRPr>
          </a:p>
          <a:p>
            <a:pPr marL="0" indent="0" algn="ctr">
              <a:buNone/>
            </a:pPr>
            <a:endParaRPr lang="en-GB" sz="4500" b="1" i="1" dirty="0">
              <a:solidFill>
                <a:srgbClr val="000000"/>
              </a:solidFill>
              <a:effectLst/>
              <a:latin typeface="Calibri" panose="020F0502020204030204" pitchFamily="34" charset="0"/>
            </a:endParaRPr>
          </a:p>
          <a:p>
            <a:pPr marL="0" indent="0" algn="ctr">
              <a:buNone/>
            </a:pPr>
            <a:r>
              <a:rPr lang="en-GB" sz="4500" b="1" i="1" dirty="0">
                <a:solidFill>
                  <a:srgbClr val="000000"/>
                </a:solidFill>
                <a:effectLst/>
                <a:latin typeface="Calibri" panose="020F0502020204030204" pitchFamily="34" charset="0"/>
              </a:rPr>
              <a:t>The uniqueness of Catholic education and the role of our schools in the Church</a:t>
            </a:r>
          </a:p>
          <a:p>
            <a:pPr marL="0" indent="0">
              <a:buNone/>
            </a:pPr>
            <a:endParaRPr lang="en-GB" sz="3500" i="1" dirty="0">
              <a:solidFill>
                <a:srgbClr val="000000"/>
              </a:solidFill>
              <a:latin typeface="Calibri" panose="020F0502020204030204" pitchFamily="34" charset="0"/>
            </a:endParaRP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5947" y="4661321"/>
            <a:ext cx="1573764" cy="1588404"/>
          </a:xfrm>
          <a:prstGeom prst="rect">
            <a:avLst/>
          </a:prstGeom>
          <a:noFill/>
        </p:spPr>
      </p:pic>
    </p:spTree>
    <p:extLst>
      <p:ext uri="{BB962C8B-B14F-4D97-AF65-F5344CB8AC3E}">
        <p14:creationId xmlns:p14="http://schemas.microsoft.com/office/powerpoint/2010/main" val="141241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400050" y="-24661"/>
            <a:ext cx="10515600" cy="803747"/>
          </a:xfrm>
        </p:spPr>
        <p:txBody>
          <a:bodyPr>
            <a:normAutofit/>
          </a:bodyPr>
          <a:lstStyle/>
          <a:p>
            <a:pPr algn="ctr"/>
            <a:r>
              <a:rPr lang="en-GB" sz="2800" b="1" dirty="0">
                <a:latin typeface="+mn-lt"/>
              </a:rPr>
              <a:t>To what extent are the following statements accurate?</a:t>
            </a: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39707" y="5132414"/>
            <a:ext cx="866985" cy="1059664"/>
          </a:xfrm>
          <a:prstGeom prst="rect">
            <a:avLst/>
          </a:prstGeom>
          <a:noFill/>
        </p:spPr>
      </p:pic>
      <p:sp>
        <p:nvSpPr>
          <p:cNvPr id="6" name="Content Placeholder 5">
            <a:extLst>
              <a:ext uri="{FF2B5EF4-FFF2-40B4-BE49-F238E27FC236}">
                <a16:creationId xmlns:a16="http://schemas.microsoft.com/office/drawing/2014/main" id="{87FCCC4C-FAEA-4AB8-9896-7A0FFFD6EC43}"/>
              </a:ext>
            </a:extLst>
          </p:cNvPr>
          <p:cNvSpPr>
            <a:spLocks noGrp="1"/>
          </p:cNvSpPr>
          <p:nvPr>
            <p:ph idx="1"/>
          </p:nvPr>
        </p:nvSpPr>
        <p:spPr>
          <a:xfrm>
            <a:off x="758536" y="665922"/>
            <a:ext cx="10515600" cy="5526156"/>
          </a:xfrm>
        </p:spPr>
        <p:txBody>
          <a:bodyPr>
            <a:noAutofit/>
          </a:bodyPr>
          <a:lstStyle/>
          <a:p>
            <a:pPr marL="0" indent="0">
              <a:buNone/>
            </a:pPr>
            <a:r>
              <a:rPr lang="en-GB" sz="2300" dirty="0"/>
              <a:t>Catholic schools are allowed to be more selective about the students they admit.</a:t>
            </a:r>
          </a:p>
          <a:p>
            <a:pPr marL="0" indent="0">
              <a:buNone/>
            </a:pPr>
            <a:r>
              <a:rPr lang="en-GB" sz="2300" dirty="0"/>
              <a:t>The mandatory curriculum for non-faith schools is not mandated in Catholic schools. </a:t>
            </a:r>
          </a:p>
          <a:p>
            <a:pPr marL="0" indent="0">
              <a:buNone/>
            </a:pPr>
            <a:r>
              <a:rPr lang="en-GB" sz="2300" dirty="0"/>
              <a:t>To teach in a Catholic school, it is essential to be a practising Catholic. </a:t>
            </a:r>
          </a:p>
          <a:p>
            <a:pPr marL="0" indent="0">
              <a:buNone/>
            </a:pPr>
            <a:r>
              <a:rPr lang="en-GB" sz="2300" dirty="0"/>
              <a:t>Catholic schools’ funding comes from the Church, rather than central government. </a:t>
            </a:r>
          </a:p>
          <a:p>
            <a:pPr marL="0" indent="0">
              <a:buNone/>
            </a:pPr>
            <a:r>
              <a:rPr lang="en-GB" sz="2300" dirty="0"/>
              <a:t>Catholic schools can not give preference to Catholic children, over non-Catholic children. </a:t>
            </a:r>
          </a:p>
          <a:p>
            <a:pPr marL="0" indent="0">
              <a:buNone/>
            </a:pPr>
            <a:r>
              <a:rPr lang="en-GB" sz="2300" dirty="0"/>
              <a:t>In choosing Catholic education, parents accept that children will follow the RE curriculum, which is mandatory in all Catholic schools. </a:t>
            </a:r>
          </a:p>
          <a:p>
            <a:pPr marL="0" indent="0">
              <a:buNone/>
            </a:pPr>
            <a:r>
              <a:rPr lang="en-GB" sz="2300" dirty="0"/>
              <a:t>Catholic schools were first formed to break away from mainstream schools, to provide a distinctly Catholic education. </a:t>
            </a:r>
          </a:p>
          <a:p>
            <a:pPr marL="0" indent="0">
              <a:buNone/>
            </a:pPr>
            <a:r>
              <a:rPr lang="en-GB" sz="2300" dirty="0"/>
              <a:t>Catholic schools are exempt from inspection; they have their own inspection system. </a:t>
            </a:r>
          </a:p>
          <a:p>
            <a:pPr marL="0" indent="0">
              <a:buNone/>
            </a:pPr>
            <a:r>
              <a:rPr lang="en-GB" sz="2300" dirty="0"/>
              <a:t>The church borrows/leases land from the state to build Catholic schools. </a:t>
            </a:r>
          </a:p>
          <a:p>
            <a:pPr marL="0" indent="0">
              <a:buNone/>
            </a:pPr>
            <a:r>
              <a:rPr lang="en-GB" sz="2300" dirty="0"/>
              <a:t>School Governing Bodies comprise of only practising Catholics, including clergy.</a:t>
            </a:r>
          </a:p>
          <a:p>
            <a:pPr marL="0" indent="0">
              <a:buNone/>
            </a:pPr>
            <a:endParaRPr lang="en-GB" sz="2300" dirty="0"/>
          </a:p>
        </p:txBody>
      </p:sp>
    </p:spTree>
    <p:extLst>
      <p:ext uri="{BB962C8B-B14F-4D97-AF65-F5344CB8AC3E}">
        <p14:creationId xmlns:p14="http://schemas.microsoft.com/office/powerpoint/2010/main" val="51208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rmAutofit fontScale="90000"/>
          </a:bodyPr>
          <a:lstStyle/>
          <a:p>
            <a:pPr algn="ctr"/>
            <a:endParaRPr lang="en-GB" sz="54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1575539"/>
            <a:ext cx="10515600" cy="4618452"/>
          </a:xfrm>
        </p:spPr>
        <p:txBody>
          <a:bodyPr>
            <a:normAutofit/>
          </a:bodyPr>
          <a:lstStyle/>
          <a:p>
            <a:pPr marL="0" indent="0" algn="ctr">
              <a:buNone/>
            </a:pPr>
            <a:endParaRPr lang="en-GB" dirty="0"/>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5947" y="4661321"/>
            <a:ext cx="1573764" cy="1588404"/>
          </a:xfrm>
          <a:prstGeom prst="rect">
            <a:avLst/>
          </a:prstGeom>
          <a:noFill/>
        </p:spPr>
      </p:pic>
      <p:pic>
        <p:nvPicPr>
          <p:cNvPr id="8" name="Picture 7">
            <a:extLst>
              <a:ext uri="{FF2B5EF4-FFF2-40B4-BE49-F238E27FC236}">
                <a16:creationId xmlns:a16="http://schemas.microsoft.com/office/drawing/2014/main" id="{4372697B-09B7-C03D-69FA-E3023B7F8459}"/>
              </a:ext>
            </a:extLst>
          </p:cNvPr>
          <p:cNvPicPr>
            <a:picLocks noChangeAspect="1"/>
          </p:cNvPicPr>
          <p:nvPr/>
        </p:nvPicPr>
        <p:blipFill>
          <a:blip r:embed="rId3"/>
          <a:stretch>
            <a:fillRect/>
          </a:stretch>
        </p:blipFill>
        <p:spPr>
          <a:xfrm>
            <a:off x="930965" y="277842"/>
            <a:ext cx="8570844" cy="6070388"/>
          </a:xfrm>
          <a:prstGeom prst="rect">
            <a:avLst/>
          </a:prstGeom>
        </p:spPr>
      </p:pic>
    </p:spTree>
    <p:extLst>
      <p:ext uri="{BB962C8B-B14F-4D97-AF65-F5344CB8AC3E}">
        <p14:creationId xmlns:p14="http://schemas.microsoft.com/office/powerpoint/2010/main" val="914249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rmAutofit fontScale="90000"/>
          </a:bodyPr>
          <a:lstStyle/>
          <a:p>
            <a:pPr algn="ctr"/>
            <a:endParaRPr lang="en-GB" sz="54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1575539"/>
            <a:ext cx="10515600" cy="4618452"/>
          </a:xfrm>
        </p:spPr>
        <p:txBody>
          <a:bodyPr>
            <a:normAutofit/>
          </a:bodyPr>
          <a:lstStyle/>
          <a:p>
            <a:pPr marL="0" indent="0" algn="ctr">
              <a:buNone/>
            </a:pPr>
            <a:endParaRPr lang="en-GB" dirty="0"/>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49128" y="-1500205"/>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5947" y="4661321"/>
            <a:ext cx="1573764" cy="1588404"/>
          </a:xfrm>
          <a:prstGeom prst="rect">
            <a:avLst/>
          </a:prstGeom>
          <a:noFill/>
        </p:spPr>
      </p:pic>
      <p:pic>
        <p:nvPicPr>
          <p:cNvPr id="6" name="Picture 5">
            <a:extLst>
              <a:ext uri="{FF2B5EF4-FFF2-40B4-BE49-F238E27FC236}">
                <a16:creationId xmlns:a16="http://schemas.microsoft.com/office/drawing/2014/main" id="{D46EFC0B-BE7D-4B09-7200-4852F5BF7F7D}"/>
              </a:ext>
            </a:extLst>
          </p:cNvPr>
          <p:cNvPicPr>
            <a:picLocks noChangeAspect="1"/>
          </p:cNvPicPr>
          <p:nvPr/>
        </p:nvPicPr>
        <p:blipFill>
          <a:blip r:embed="rId3"/>
          <a:stretch>
            <a:fillRect/>
          </a:stretch>
        </p:blipFill>
        <p:spPr>
          <a:xfrm>
            <a:off x="1076414" y="228158"/>
            <a:ext cx="8126420" cy="6106039"/>
          </a:xfrm>
          <a:prstGeom prst="rect">
            <a:avLst/>
          </a:prstGeom>
        </p:spPr>
      </p:pic>
    </p:spTree>
    <p:extLst>
      <p:ext uri="{BB962C8B-B14F-4D97-AF65-F5344CB8AC3E}">
        <p14:creationId xmlns:p14="http://schemas.microsoft.com/office/powerpoint/2010/main" val="3010768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rmAutofit fontScale="90000"/>
          </a:bodyPr>
          <a:lstStyle/>
          <a:p>
            <a:pPr algn="ctr"/>
            <a:endParaRPr lang="en-GB" sz="5400" b="1" dirty="0">
              <a:latin typeface="+mn-lt"/>
            </a:endParaRP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45435" y="1575539"/>
            <a:ext cx="10515600" cy="4618452"/>
          </a:xfrm>
        </p:spPr>
        <p:txBody>
          <a:bodyPr>
            <a:normAutofit/>
          </a:bodyPr>
          <a:lstStyle/>
          <a:p>
            <a:pPr marL="0" indent="0" algn="ctr">
              <a:buNone/>
            </a:pPr>
            <a:endParaRPr lang="en-GB" dirty="0"/>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520880" y="4697619"/>
            <a:ext cx="1573764" cy="1588404"/>
          </a:xfrm>
          <a:prstGeom prst="rect">
            <a:avLst/>
          </a:prstGeom>
          <a:noFill/>
        </p:spPr>
      </p:pic>
      <p:pic>
        <p:nvPicPr>
          <p:cNvPr id="6" name="Picture 5">
            <a:extLst>
              <a:ext uri="{FF2B5EF4-FFF2-40B4-BE49-F238E27FC236}">
                <a16:creationId xmlns:a16="http://schemas.microsoft.com/office/drawing/2014/main" id="{8A619C11-FB03-2B2E-2447-3EAEAEF3E0AB}"/>
              </a:ext>
            </a:extLst>
          </p:cNvPr>
          <p:cNvPicPr>
            <a:picLocks noChangeAspect="1"/>
          </p:cNvPicPr>
          <p:nvPr/>
        </p:nvPicPr>
        <p:blipFill>
          <a:blip r:embed="rId3"/>
          <a:stretch>
            <a:fillRect/>
          </a:stretch>
        </p:blipFill>
        <p:spPr>
          <a:xfrm>
            <a:off x="930965" y="355146"/>
            <a:ext cx="9054004" cy="5978037"/>
          </a:xfrm>
          <a:prstGeom prst="rect">
            <a:avLst/>
          </a:prstGeom>
        </p:spPr>
      </p:pic>
    </p:spTree>
    <p:extLst>
      <p:ext uri="{BB962C8B-B14F-4D97-AF65-F5344CB8AC3E}">
        <p14:creationId xmlns:p14="http://schemas.microsoft.com/office/powerpoint/2010/main" val="1778327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155236"/>
            <a:ext cx="10515600" cy="803747"/>
          </a:xfrm>
        </p:spPr>
        <p:txBody>
          <a:bodyPr>
            <a:normAutofit/>
          </a:bodyPr>
          <a:lstStyle/>
          <a:p>
            <a:r>
              <a:rPr lang="en-GB" sz="3600" b="1" dirty="0">
                <a:latin typeface="+mn-lt"/>
              </a:rPr>
              <a:t>Some facts about Catholic education…</a:t>
            </a:r>
          </a:p>
        </p:txBody>
      </p:sp>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669002" y="987002"/>
            <a:ext cx="10515600" cy="5131953"/>
          </a:xfrm>
        </p:spPr>
        <p:txBody>
          <a:bodyPr>
            <a:normAutofit/>
          </a:bodyPr>
          <a:lstStyle/>
          <a:p>
            <a:r>
              <a:rPr lang="en-GB" sz="2900" i="0" dirty="0">
                <a:solidFill>
                  <a:srgbClr val="333333"/>
                </a:solidFill>
                <a:effectLst/>
                <a:latin typeface="Abadi" panose="020B0604020104020204" pitchFamily="34" charset="0"/>
              </a:rPr>
              <a:t>10% of the national total of maintained schools. </a:t>
            </a:r>
          </a:p>
          <a:p>
            <a:r>
              <a:rPr lang="en-GB" sz="2900" i="0" dirty="0">
                <a:solidFill>
                  <a:srgbClr val="333333"/>
                </a:solidFill>
                <a:effectLst/>
                <a:latin typeface="Abadi" panose="020B0604020104020204" pitchFamily="34" charset="0"/>
              </a:rPr>
              <a:t>2200 Catholic schools and colleges in England and Wales</a:t>
            </a:r>
          </a:p>
          <a:p>
            <a:r>
              <a:rPr lang="en-GB" sz="2900" i="0" dirty="0">
                <a:solidFill>
                  <a:srgbClr val="333333"/>
                </a:solidFill>
                <a:effectLst/>
                <a:latin typeface="Abadi" panose="020B0604020104020204" pitchFamily="34" charset="0"/>
              </a:rPr>
              <a:t>We educate over 850,000 pupils. </a:t>
            </a:r>
          </a:p>
          <a:p>
            <a:r>
              <a:rPr lang="en-GB" sz="2900" i="0" dirty="0">
                <a:solidFill>
                  <a:srgbClr val="333333"/>
                </a:solidFill>
                <a:effectLst/>
                <a:latin typeface="Abadi" panose="020B0604020104020204" pitchFamily="34" charset="0"/>
              </a:rPr>
              <a:t>The Catholic Church and the Church of England together provide one-third of all of the schools in the country </a:t>
            </a:r>
          </a:p>
          <a:p>
            <a:r>
              <a:rPr lang="en-GB" sz="2900" dirty="0">
                <a:solidFill>
                  <a:srgbClr val="333333"/>
                </a:solidFill>
                <a:latin typeface="Abadi" panose="020B0604020104020204" pitchFamily="34" charset="0"/>
              </a:rPr>
              <a:t>A</a:t>
            </a:r>
            <a:r>
              <a:rPr lang="en-GB" sz="2900" i="0" dirty="0">
                <a:solidFill>
                  <a:srgbClr val="333333"/>
                </a:solidFill>
                <a:effectLst/>
                <a:latin typeface="Abadi" panose="020B0604020104020204" pitchFamily="34" charset="0"/>
              </a:rPr>
              <a:t>nd account for 98% of all schools with a religious character. </a:t>
            </a:r>
          </a:p>
          <a:p>
            <a:r>
              <a:rPr lang="en-GB" sz="2900" dirty="0">
                <a:solidFill>
                  <a:srgbClr val="333333"/>
                </a:solidFill>
                <a:latin typeface="Abadi" panose="020B0604020104020204" pitchFamily="34" charset="0"/>
              </a:rPr>
              <a:t>The church provides the land for Catholic schools to exist.</a:t>
            </a:r>
          </a:p>
          <a:p>
            <a:pPr marL="0" indent="0">
              <a:buNone/>
            </a:pPr>
            <a:r>
              <a:rPr lang="en-GB" sz="2900" dirty="0">
                <a:solidFill>
                  <a:srgbClr val="333333"/>
                </a:solidFill>
                <a:latin typeface="Abadi" panose="020B0604020104020204" pitchFamily="34" charset="0"/>
              </a:rPr>
              <a:t>Schools work within several chains of authority and partnership:</a:t>
            </a:r>
          </a:p>
          <a:p>
            <a:pPr marL="0" indent="0">
              <a:buNone/>
            </a:pPr>
            <a:r>
              <a:rPr lang="en-GB" sz="2900" b="1" dirty="0">
                <a:solidFill>
                  <a:srgbClr val="333333"/>
                </a:solidFill>
                <a:latin typeface="Abadi" panose="020B0604020104020204" pitchFamily="34" charset="0"/>
              </a:rPr>
              <a:t>Diocese		CETs 			DofE		Secretary of State</a:t>
            </a:r>
          </a:p>
          <a:p>
            <a:pPr marL="0" indent="0">
              <a:buNone/>
            </a:pPr>
            <a:r>
              <a:rPr lang="en-GB" sz="2900" b="1" dirty="0">
                <a:latin typeface="Abadi" panose="020B0604020104020204" pitchFamily="34" charset="0"/>
              </a:rPr>
              <a:t>CES			CSI			Ofsted	Local Authorities </a:t>
            </a: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931361" y="5282461"/>
            <a:ext cx="958349" cy="967264"/>
          </a:xfrm>
          <a:prstGeom prst="rect">
            <a:avLst/>
          </a:prstGeom>
          <a:noFill/>
        </p:spPr>
      </p:pic>
    </p:spTree>
    <p:extLst>
      <p:ext uri="{BB962C8B-B14F-4D97-AF65-F5344CB8AC3E}">
        <p14:creationId xmlns:p14="http://schemas.microsoft.com/office/powerpoint/2010/main" val="206479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00F175-D453-4661-BD4B-A2F6931E700F}"/>
              </a:ext>
            </a:extLst>
          </p:cNvPr>
          <p:cNvSpPr>
            <a:spLocks noGrp="1"/>
          </p:cNvSpPr>
          <p:nvPr>
            <p:ph idx="1"/>
          </p:nvPr>
        </p:nvSpPr>
        <p:spPr>
          <a:xfrm>
            <a:off x="732183" y="317814"/>
            <a:ext cx="10515600" cy="6573821"/>
          </a:xfrm>
        </p:spPr>
        <p:txBody>
          <a:bodyPr>
            <a:normAutofit fontScale="85000" lnSpcReduction="20000"/>
          </a:bodyPr>
          <a:lstStyle/>
          <a:p>
            <a:pPr marL="0" indent="0" algn="just" fontAlgn="base">
              <a:spcBef>
                <a:spcPts val="960"/>
              </a:spcBef>
              <a:spcAft>
                <a:spcPts val="0"/>
              </a:spcAft>
              <a:buNone/>
            </a:pPr>
            <a:r>
              <a:rPr lang="en-GB" sz="2600" b="1" i="1" dirty="0">
                <a:solidFill>
                  <a:srgbClr val="000000"/>
                </a:solidFill>
                <a:effectLst/>
                <a:latin typeface="Calibri" panose="020F0502020204030204" pitchFamily="34" charset="0"/>
              </a:rPr>
              <a:t>‘In a Catholic school, the true development of the person, pupils and staff, takes precedence over all other things’.</a:t>
            </a:r>
          </a:p>
          <a:p>
            <a:pPr marL="0" indent="0" algn="just" fontAlgn="base">
              <a:spcBef>
                <a:spcPts val="960"/>
              </a:spcBef>
              <a:spcAft>
                <a:spcPts val="0"/>
              </a:spcAft>
              <a:buNone/>
            </a:pPr>
            <a:r>
              <a:rPr lang="en-GB" sz="2200" b="0" i="0" dirty="0">
                <a:solidFill>
                  <a:srgbClr val="000000"/>
                </a:solidFill>
                <a:effectLst/>
                <a:latin typeface="Calibri" panose="020F0502020204030204" pitchFamily="34" charset="0"/>
              </a:rPr>
              <a:t>Archbishop Vincent Nichols </a:t>
            </a:r>
          </a:p>
          <a:p>
            <a:pPr marL="0" indent="0" algn="just" fontAlgn="base">
              <a:spcBef>
                <a:spcPts val="960"/>
              </a:spcBef>
              <a:spcAft>
                <a:spcPts val="0"/>
              </a:spcAft>
              <a:buNone/>
            </a:pPr>
            <a:r>
              <a:rPr lang="en-GB" sz="2200" b="0" i="0" dirty="0">
                <a:solidFill>
                  <a:srgbClr val="000000"/>
                </a:solidFill>
                <a:effectLst/>
                <a:latin typeface="Calibri" panose="020F0502020204030204" pitchFamily="34" charset="0"/>
              </a:rPr>
              <a:t>‘Leading a Catholic School’ March 2009</a:t>
            </a:r>
          </a:p>
          <a:p>
            <a:pPr marL="0" indent="0" algn="just" fontAlgn="base">
              <a:buNone/>
            </a:pPr>
            <a:br>
              <a:rPr lang="en-GB" sz="2600" b="0" i="0" dirty="0">
                <a:solidFill>
                  <a:srgbClr val="000000"/>
                </a:solidFill>
                <a:effectLst/>
                <a:latin typeface="Calibri" panose="020F0502020204030204" pitchFamily="34" charset="0"/>
              </a:rPr>
            </a:br>
            <a:r>
              <a:rPr lang="en-GB" sz="2600" b="1" i="1" dirty="0">
                <a:solidFill>
                  <a:srgbClr val="000000"/>
                </a:solidFill>
                <a:effectLst/>
                <a:latin typeface="Calibri" panose="020F0502020204030204" pitchFamily="34" charset="0"/>
              </a:rPr>
              <a:t>'Education is not a profession but an attitude, a way of being; in order to educate it is necessary to step out of ourselves and be among young people to accompany them in their stages of growth. Give them hope and optimism for their journey in the world. Teach them to see the beauty and goodness of creation. The sole objective of the educating community is to develop mature young people who are simple, competent and honest, who know how to live with fidelity, who can live life as a response to God’s call, and their future profession as a service to society.’ </a:t>
            </a:r>
          </a:p>
          <a:p>
            <a:pPr marL="0" indent="0" algn="just" fontAlgn="base">
              <a:buNone/>
            </a:pPr>
            <a:r>
              <a:rPr lang="en-GB" sz="2200" b="0" i="0" dirty="0">
                <a:solidFill>
                  <a:srgbClr val="000000"/>
                </a:solidFill>
                <a:effectLst/>
                <a:latin typeface="Calibri" panose="020F0502020204030204" pitchFamily="34" charset="0"/>
              </a:rPr>
              <a:t>Pope Francis</a:t>
            </a:r>
          </a:p>
          <a:p>
            <a:pPr marL="0" indent="0" algn="just" fontAlgn="base">
              <a:buNone/>
            </a:pPr>
            <a:endParaRPr lang="en-GB" sz="2200" dirty="0">
              <a:solidFill>
                <a:srgbClr val="000000"/>
              </a:solidFill>
              <a:latin typeface="Calibri" panose="020F0502020204030204" pitchFamily="34" charset="0"/>
            </a:endParaRPr>
          </a:p>
          <a:p>
            <a:pPr marL="0" indent="0" algn="just">
              <a:buNone/>
            </a:pPr>
            <a:r>
              <a:rPr lang="en-GB" sz="2400" b="1" i="1" dirty="0">
                <a:solidFill>
                  <a:srgbClr val="212121"/>
                </a:solidFill>
                <a:effectLst/>
                <a:latin typeface="Calibri" panose="020F0502020204030204" pitchFamily="34" charset="0"/>
              </a:rPr>
              <a:t>"I’m a great supporter of Catholic Education – because I’m old enough to remember what our bishops from around the world agreed in 1965 what we were about in our Catholic Schools.  They said we were to serve children who ‘were poor, those who did not have the faith and those who did not have the support of their families’! In other words, our Catholic Education System is on the side of those who really struggle.  That’s a tough ask in our world, where there’s so much emphasis on 'league tables’ ‘success’ and ‘targets’. Thank you for looking to join our local Catholic community in exploring how we in our local school and worshipping community can work together to provide an enriching environment for all our children."</a:t>
            </a:r>
            <a:r>
              <a:rPr lang="en-GB" sz="2400" b="0" i="0" dirty="0">
                <a:solidFill>
                  <a:srgbClr val="000000"/>
                </a:solidFill>
                <a:effectLst/>
                <a:latin typeface="Calibri" panose="020F0502020204030204" pitchFamily="34" charset="0"/>
              </a:rPr>
              <a:t> </a:t>
            </a:r>
          </a:p>
          <a:p>
            <a:pPr marL="0" indent="0" algn="just">
              <a:buNone/>
            </a:pPr>
            <a:r>
              <a:rPr lang="en-GB" sz="2400" i="0" dirty="0">
                <a:solidFill>
                  <a:srgbClr val="212121"/>
                </a:solidFill>
                <a:effectLst/>
                <a:latin typeface="Calibri" panose="020F0502020204030204" pitchFamily="34" charset="0"/>
              </a:rPr>
              <a:t>Fr Jim O'Keefe</a:t>
            </a:r>
            <a:r>
              <a:rPr lang="en-GB" sz="2400" i="0" dirty="0">
                <a:solidFill>
                  <a:srgbClr val="000000"/>
                </a:solidFill>
                <a:effectLst/>
                <a:latin typeface="Calibri" panose="020F0502020204030204" pitchFamily="34" charset="0"/>
              </a:rPr>
              <a:t> </a:t>
            </a:r>
          </a:p>
        </p:txBody>
      </p:sp>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374067" y="5558266"/>
            <a:ext cx="797641" cy="805061"/>
          </a:xfrm>
          <a:prstGeom prst="rect">
            <a:avLst/>
          </a:prstGeom>
          <a:noFill/>
        </p:spPr>
      </p:pic>
    </p:spTree>
    <p:extLst>
      <p:ext uri="{BB962C8B-B14F-4D97-AF65-F5344CB8AC3E}">
        <p14:creationId xmlns:p14="http://schemas.microsoft.com/office/powerpoint/2010/main" val="2009778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ED070-A09A-48A0-B7A5-BDAD27F934E6}"/>
              </a:ext>
            </a:extLst>
          </p:cNvPr>
          <p:cNvSpPr>
            <a:spLocks noGrp="1"/>
          </p:cNvSpPr>
          <p:nvPr>
            <p:ph type="title"/>
          </p:nvPr>
        </p:nvSpPr>
        <p:spPr>
          <a:xfrm>
            <a:off x="838200" y="524817"/>
            <a:ext cx="10515600" cy="803747"/>
          </a:xfrm>
        </p:spPr>
        <p:txBody>
          <a:bodyPr>
            <a:noAutofit/>
          </a:bodyPr>
          <a:lstStyle/>
          <a:p>
            <a:r>
              <a:rPr lang="en-GB" sz="4000" b="1" dirty="0">
                <a:latin typeface="+mn-lt"/>
              </a:rPr>
              <a:t>Bishops’ Conference (1965)</a:t>
            </a:r>
            <a:br>
              <a:rPr lang="en-GB" sz="4000" b="1" dirty="0">
                <a:latin typeface="+mn-lt"/>
              </a:rPr>
            </a:br>
            <a:r>
              <a:rPr lang="en-GB" sz="4000" b="1" dirty="0">
                <a:latin typeface="+mn-lt"/>
              </a:rPr>
              <a:t>Catholic schools are committed to:</a:t>
            </a:r>
          </a:p>
        </p:txBody>
      </p:sp>
      <p:graphicFrame>
        <p:nvGraphicFramePr>
          <p:cNvPr id="5" name="Content Placeholder 4">
            <a:extLst>
              <a:ext uri="{FF2B5EF4-FFF2-40B4-BE49-F238E27FC236}">
                <a16:creationId xmlns:a16="http://schemas.microsoft.com/office/drawing/2014/main" id="{C20AD754-B7B5-83F9-17FF-63C0B8D2C8BF}"/>
              </a:ext>
            </a:extLst>
          </p:cNvPr>
          <p:cNvGraphicFramePr>
            <a:graphicFrameLocks noGrp="1"/>
          </p:cNvGraphicFramePr>
          <p:nvPr>
            <p:ph idx="1"/>
            <p:extLst>
              <p:ext uri="{D42A27DB-BD31-4B8C-83A1-F6EECF244321}">
                <p14:modId xmlns:p14="http://schemas.microsoft.com/office/powerpoint/2010/main" val="2457588970"/>
              </p:ext>
            </p:extLst>
          </p:nvPr>
        </p:nvGraphicFramePr>
        <p:xfrm>
          <a:off x="1265582" y="1804797"/>
          <a:ext cx="9660835" cy="4230820"/>
        </p:xfrm>
        <a:graphic>
          <a:graphicData uri="http://schemas.openxmlformats.org/drawingml/2006/table">
            <a:tbl>
              <a:tblPr firstRow="1" firstCol="1" bandRow="1">
                <a:tableStyleId>{5C22544A-7EE6-4342-B048-85BDC9FD1C3A}</a:tableStyleId>
              </a:tblPr>
              <a:tblGrid>
                <a:gridCol w="9660835">
                  <a:extLst>
                    <a:ext uri="{9D8B030D-6E8A-4147-A177-3AD203B41FA5}">
                      <a16:colId xmlns:a16="http://schemas.microsoft.com/office/drawing/2014/main" val="4191635202"/>
                    </a:ext>
                  </a:extLst>
                </a:gridCol>
              </a:tblGrid>
              <a:tr h="846164">
                <a:tc>
                  <a:txBody>
                    <a:bodyPr/>
                    <a:lstStyle/>
                    <a:p>
                      <a:pPr>
                        <a:lnSpc>
                          <a:spcPct val="107000"/>
                        </a:lnSpc>
                        <a:spcAft>
                          <a:spcPts val="800"/>
                        </a:spcAft>
                      </a:pPr>
                      <a:r>
                        <a:rPr lang="en-GB" sz="4000" dirty="0">
                          <a:solidFill>
                            <a:srgbClr val="002060"/>
                          </a:solidFill>
                          <a:effectLst/>
                        </a:rPr>
                        <a:t>The Search for Excellence</a:t>
                      </a:r>
                      <a:endParaRPr lang="en-GB" sz="4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578727929"/>
                  </a:ext>
                </a:extLst>
              </a:tr>
              <a:tr h="846164">
                <a:tc>
                  <a:txBody>
                    <a:bodyPr/>
                    <a:lstStyle/>
                    <a:p>
                      <a:pPr>
                        <a:lnSpc>
                          <a:spcPct val="107000"/>
                        </a:lnSpc>
                        <a:spcAft>
                          <a:spcPts val="800"/>
                        </a:spcAft>
                      </a:pPr>
                      <a:r>
                        <a:rPr lang="en-GB" sz="4000" dirty="0">
                          <a:solidFill>
                            <a:srgbClr val="002060"/>
                          </a:solidFill>
                          <a:effectLst/>
                        </a:rPr>
                        <a:t>The Education of the Whole Person</a:t>
                      </a:r>
                      <a:endParaRPr lang="en-GB" sz="4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96957817"/>
                  </a:ext>
                </a:extLst>
              </a:tr>
              <a:tr h="846164">
                <a:tc>
                  <a:txBody>
                    <a:bodyPr/>
                    <a:lstStyle/>
                    <a:p>
                      <a:pPr>
                        <a:lnSpc>
                          <a:spcPct val="107000"/>
                        </a:lnSpc>
                        <a:spcAft>
                          <a:spcPts val="800"/>
                        </a:spcAft>
                      </a:pPr>
                      <a:r>
                        <a:rPr lang="en-GB" sz="4000">
                          <a:solidFill>
                            <a:srgbClr val="002060"/>
                          </a:solidFill>
                          <a:effectLst/>
                        </a:rPr>
                        <a:t>The Uniqueness of the Individual</a:t>
                      </a:r>
                      <a:endParaRPr lang="en-GB" sz="40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776741066"/>
                  </a:ext>
                </a:extLst>
              </a:tr>
              <a:tr h="846164">
                <a:tc>
                  <a:txBody>
                    <a:bodyPr/>
                    <a:lstStyle/>
                    <a:p>
                      <a:pPr>
                        <a:lnSpc>
                          <a:spcPct val="107000"/>
                        </a:lnSpc>
                        <a:spcAft>
                          <a:spcPts val="800"/>
                        </a:spcAft>
                      </a:pPr>
                      <a:r>
                        <a:rPr lang="en-GB" sz="4000" dirty="0">
                          <a:solidFill>
                            <a:srgbClr val="002060"/>
                          </a:solidFill>
                          <a:effectLst/>
                        </a:rPr>
                        <a:t>Education for All</a:t>
                      </a:r>
                      <a:endParaRPr lang="en-GB" sz="4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411788259"/>
                  </a:ext>
                </a:extLst>
              </a:tr>
              <a:tr h="846164">
                <a:tc>
                  <a:txBody>
                    <a:bodyPr/>
                    <a:lstStyle/>
                    <a:p>
                      <a:pPr>
                        <a:lnSpc>
                          <a:spcPct val="107000"/>
                        </a:lnSpc>
                        <a:spcAft>
                          <a:spcPts val="800"/>
                        </a:spcAft>
                      </a:pPr>
                      <a:r>
                        <a:rPr lang="en-GB" sz="4000" dirty="0">
                          <a:solidFill>
                            <a:srgbClr val="002060"/>
                          </a:solidFill>
                          <a:effectLst/>
                        </a:rPr>
                        <a:t>Moral Principles</a:t>
                      </a:r>
                      <a:endParaRPr lang="en-GB" sz="4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48376357"/>
                  </a:ext>
                </a:extLst>
              </a:tr>
            </a:tbl>
          </a:graphicData>
        </a:graphic>
      </p:graphicFrame>
      <p:sp>
        <p:nvSpPr>
          <p:cNvPr id="11" name="Rectangle: Single Corner Snipped 10">
            <a:extLst>
              <a:ext uri="{FF2B5EF4-FFF2-40B4-BE49-F238E27FC236}">
                <a16:creationId xmlns:a16="http://schemas.microsoft.com/office/drawing/2014/main" id="{6F871792-92D8-47DF-8FD1-69F4CABAC74F}"/>
              </a:ext>
            </a:extLst>
          </p:cNvPr>
          <p:cNvSpPr/>
          <p:nvPr/>
        </p:nvSpPr>
        <p:spPr>
          <a:xfrm rot="5400000">
            <a:off x="6097894" y="805936"/>
            <a:ext cx="409521" cy="11524304"/>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3" name="Rectangle: Single Corner Snipped 12">
            <a:extLst>
              <a:ext uri="{FF2B5EF4-FFF2-40B4-BE49-F238E27FC236}">
                <a16:creationId xmlns:a16="http://schemas.microsoft.com/office/drawing/2014/main" id="{15BCF36A-6A43-4873-AFF0-83ABB0D4CBEA}"/>
              </a:ext>
            </a:extLst>
          </p:cNvPr>
          <p:cNvSpPr/>
          <p:nvPr/>
        </p:nvSpPr>
        <p:spPr>
          <a:xfrm>
            <a:off x="130982" y="199027"/>
            <a:ext cx="409521" cy="657382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6" name="Rectangle: Single Corner Snipped 15">
            <a:extLst>
              <a:ext uri="{FF2B5EF4-FFF2-40B4-BE49-F238E27FC236}">
                <a16:creationId xmlns:a16="http://schemas.microsoft.com/office/drawing/2014/main" id="{D4F47A0C-0E2C-473A-B368-EFFFD5C35B64}"/>
              </a:ext>
            </a:extLst>
          </p:cNvPr>
          <p:cNvSpPr/>
          <p:nvPr/>
        </p:nvSpPr>
        <p:spPr>
          <a:xfrm rot="16200000" flipH="1">
            <a:off x="10352917" y="-1434048"/>
            <a:ext cx="157629" cy="3266151"/>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7" name="Rectangle: Single Corner Snipped 16">
            <a:extLst>
              <a:ext uri="{FF2B5EF4-FFF2-40B4-BE49-F238E27FC236}">
                <a16:creationId xmlns:a16="http://schemas.microsoft.com/office/drawing/2014/main" id="{D135075F-B805-4D56-99AF-B3BF4E822AB1}"/>
              </a:ext>
            </a:extLst>
          </p:cNvPr>
          <p:cNvSpPr/>
          <p:nvPr/>
        </p:nvSpPr>
        <p:spPr>
          <a:xfrm rot="10800000">
            <a:off x="11889711" y="229609"/>
            <a:ext cx="175096" cy="1098955"/>
          </a:xfrm>
          <a:prstGeom prst="snip1Rect">
            <a:avLst>
              <a:gd name="adj" fmla="val 50000"/>
            </a:avLst>
          </a:prstGeom>
          <a:solidFill>
            <a:srgbClr val="7030A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D99656B4-578F-C454-0065-333655B58B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37401" y="4984897"/>
            <a:ext cx="1239858" cy="1251392"/>
          </a:xfrm>
          <a:prstGeom prst="rect">
            <a:avLst/>
          </a:prstGeom>
          <a:noFill/>
        </p:spPr>
      </p:pic>
    </p:spTree>
    <p:extLst>
      <p:ext uri="{BB962C8B-B14F-4D97-AF65-F5344CB8AC3E}">
        <p14:creationId xmlns:p14="http://schemas.microsoft.com/office/powerpoint/2010/main" val="398244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05337e6-6797-4f25-a72c-8d9c1f00e7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59060EA75D6274E90160EDAD630C3FB" ma:contentTypeVersion="14" ma:contentTypeDescription="Create a new document." ma:contentTypeScope="" ma:versionID="b134caf663d0c9101b302a4f1799d5cd">
  <xsd:schema xmlns:xsd="http://www.w3.org/2001/XMLSchema" xmlns:xs="http://www.w3.org/2001/XMLSchema" xmlns:p="http://schemas.microsoft.com/office/2006/metadata/properties" xmlns:ns3="f05337e6-6797-4f25-a72c-8d9c1f00e7ba" xmlns:ns4="d14636c5-b1fe-4615-bbac-388a3297a871" targetNamespace="http://schemas.microsoft.com/office/2006/metadata/properties" ma:root="true" ma:fieldsID="1c1dd21573259e6e3082048501de6ce3" ns3:_="" ns4:_="">
    <xsd:import namespace="f05337e6-6797-4f25-a72c-8d9c1f00e7ba"/>
    <xsd:import namespace="d14636c5-b1fe-4615-bbac-388a3297a87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5337e6-6797-4f25-a72c-8d9c1f00e7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4636c5-b1fe-4615-bbac-388a3297a87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D69BC8-EEE5-4103-8A80-70CB7B55278E}">
  <ds:schemaRefs>
    <ds:schemaRef ds:uri="d14636c5-b1fe-4615-bbac-388a3297a871"/>
    <ds:schemaRef ds:uri="http://purl.org/dc/terms/"/>
    <ds:schemaRef ds:uri="http://purl.org/dc/elements/1.1/"/>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schemas.microsoft.com/office/infopath/2007/PartnerControls"/>
    <ds:schemaRef ds:uri="f05337e6-6797-4f25-a72c-8d9c1f00e7ba"/>
    <ds:schemaRef ds:uri="http://www.w3.org/XML/1998/namespace"/>
  </ds:schemaRefs>
</ds:datastoreItem>
</file>

<file path=customXml/itemProps2.xml><?xml version="1.0" encoding="utf-8"?>
<ds:datastoreItem xmlns:ds="http://schemas.openxmlformats.org/officeDocument/2006/customXml" ds:itemID="{4A840D24-3095-4D6F-B193-AEBCA545118B}">
  <ds:schemaRefs>
    <ds:schemaRef ds:uri="http://schemas.microsoft.com/sharepoint/v3/contenttype/forms"/>
  </ds:schemaRefs>
</ds:datastoreItem>
</file>

<file path=customXml/itemProps3.xml><?xml version="1.0" encoding="utf-8"?>
<ds:datastoreItem xmlns:ds="http://schemas.openxmlformats.org/officeDocument/2006/customXml" ds:itemID="{D536A559-7985-4B6C-9C04-124AAA7EC6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5337e6-6797-4f25-a72c-8d9c1f00e7ba"/>
    <ds:schemaRef ds:uri="d14636c5-b1fe-4615-bbac-388a3297a8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802</TotalTime>
  <Words>2197</Words>
  <Application>Microsoft Office PowerPoint</Application>
  <PresentationFormat>Widescreen</PresentationFormat>
  <Paragraphs>104</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Abadi</vt:lpstr>
      <vt:lpstr>ADLaM Display</vt:lpstr>
      <vt:lpstr>Arial</vt:lpstr>
      <vt:lpstr>Calibri</vt:lpstr>
      <vt:lpstr>Calibri Light</vt:lpstr>
      <vt:lpstr>Roboto</vt:lpstr>
      <vt:lpstr>system-ui</vt:lpstr>
      <vt:lpstr>Office Theme</vt:lpstr>
      <vt:lpstr>PowerPoint Presentation</vt:lpstr>
      <vt:lpstr>PowerPoint Presentation</vt:lpstr>
      <vt:lpstr>To what extent are the following statements accurate?</vt:lpstr>
      <vt:lpstr>PowerPoint Presentation</vt:lpstr>
      <vt:lpstr>PowerPoint Presentation</vt:lpstr>
      <vt:lpstr>PowerPoint Presentation</vt:lpstr>
      <vt:lpstr>Some facts about Catholic education…</vt:lpstr>
      <vt:lpstr>PowerPoint Presentation</vt:lpstr>
      <vt:lpstr>Bishops’ Conference (1965) Catholic schools are committed to:</vt:lpstr>
      <vt:lpstr> </vt:lpstr>
      <vt:lpstr>PowerPoint Presentation</vt:lpstr>
      <vt:lpstr>PowerPoint Presentation</vt:lpstr>
      <vt:lpstr>PowerPoint Presentation</vt:lpstr>
      <vt:lpstr>The uniqueness of Catholic education and the role of our schools in the Church is complex and difficult to measure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B Stevenson (CHS)</dc:creator>
  <cp:lastModifiedBy>Lisa Armitage</cp:lastModifiedBy>
  <cp:revision>7</cp:revision>
  <cp:lastPrinted>2024-03-04T15:02:10Z</cp:lastPrinted>
  <dcterms:created xsi:type="dcterms:W3CDTF">2022-09-15T13:31:47Z</dcterms:created>
  <dcterms:modified xsi:type="dcterms:W3CDTF">2024-03-06T20:57:22Z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0x010100559060EA75D6274E90160EDAD630C3FB</vt:lpwstr>
  </property>
</Properties>
</file>